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335" r:id="rId4"/>
    <p:sldId id="336" r:id="rId5"/>
    <p:sldId id="337" r:id="rId6"/>
    <p:sldId id="264" r:id="rId7"/>
    <p:sldId id="258" r:id="rId8"/>
    <p:sldId id="270" r:id="rId9"/>
    <p:sldId id="272" r:id="rId10"/>
    <p:sldId id="263" r:id="rId11"/>
    <p:sldId id="339" r:id="rId12"/>
    <p:sldId id="317" r:id="rId13"/>
    <p:sldId id="271" r:id="rId14"/>
    <p:sldId id="319" r:id="rId15"/>
    <p:sldId id="340" r:id="rId16"/>
    <p:sldId id="341" r:id="rId17"/>
    <p:sldId id="342" r:id="rId18"/>
    <p:sldId id="343" r:id="rId19"/>
    <p:sldId id="344" r:id="rId20"/>
    <p:sldId id="313" r:id="rId21"/>
    <p:sldId id="323" r:id="rId22"/>
    <p:sldId id="324" r:id="rId23"/>
    <p:sldId id="325" r:id="rId24"/>
    <p:sldId id="322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4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87A"/>
    <a:srgbClr val="9CCA7C"/>
    <a:srgbClr val="99FF66"/>
    <a:srgbClr val="E98B65"/>
    <a:srgbClr val="BB2F8C"/>
    <a:srgbClr val="009999"/>
    <a:srgbClr val="CBC2BD"/>
    <a:srgbClr val="F2E160"/>
    <a:srgbClr val="00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89059-17BD-482A-B0B6-6EA0B457DD98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5B8DD26-AF6D-4F1A-B183-53CD0F2D8618}">
      <dgm:prSet phldrT="[Текст]"/>
      <dgm:spPr>
        <a:solidFill>
          <a:srgbClr val="B3F9BA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Краеведческие</a:t>
          </a:r>
          <a:r>
            <a:rPr lang="ru-RU" dirty="0" smtClean="0">
              <a:solidFill>
                <a:srgbClr val="0070C0"/>
              </a:solidFill>
            </a:rPr>
            <a:t> - 648</a:t>
          </a:r>
          <a:endParaRPr lang="ru-RU" dirty="0">
            <a:solidFill>
              <a:srgbClr val="0070C0"/>
            </a:solidFill>
          </a:endParaRPr>
        </a:p>
      </dgm:t>
    </dgm:pt>
    <dgm:pt modelId="{71A65D0F-0AF7-4707-A7E0-60DEBB1CBE30}" type="parTrans" cxnId="{002ECFB4-3878-4324-A6F2-4AF8F2F80B93}">
      <dgm:prSet/>
      <dgm:spPr/>
      <dgm:t>
        <a:bodyPr/>
        <a:lstStyle/>
        <a:p>
          <a:endParaRPr lang="ru-RU"/>
        </a:p>
      </dgm:t>
    </dgm:pt>
    <dgm:pt modelId="{2B4B3D14-4478-401C-88FC-AE81D51B0448}" type="sibTrans" cxnId="{002ECFB4-3878-4324-A6F2-4AF8F2F80B93}">
      <dgm:prSet/>
      <dgm:spPr/>
      <dgm:t>
        <a:bodyPr/>
        <a:lstStyle/>
        <a:p>
          <a:endParaRPr lang="ru-RU"/>
        </a:p>
      </dgm:t>
    </dgm:pt>
    <dgm:pt modelId="{24C8AF16-AC43-4405-B578-C2ED78273CF9}">
      <dgm:prSet phldrT="[Текст]"/>
      <dgm:spPr>
        <a:solidFill>
          <a:srgbClr val="B3F9BA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Военно-исторические</a:t>
          </a:r>
          <a:r>
            <a:rPr lang="ru-RU" dirty="0" smtClean="0">
              <a:solidFill>
                <a:srgbClr val="0070C0"/>
              </a:solidFill>
            </a:rPr>
            <a:t> - 226</a:t>
          </a:r>
          <a:endParaRPr lang="ru-RU" dirty="0">
            <a:solidFill>
              <a:srgbClr val="0070C0"/>
            </a:solidFill>
          </a:endParaRPr>
        </a:p>
      </dgm:t>
    </dgm:pt>
    <dgm:pt modelId="{686D74C0-6D42-4F4F-B34A-D426CF2E01F2}" type="parTrans" cxnId="{B17C7956-AD65-47CE-A912-31515D31E67C}">
      <dgm:prSet/>
      <dgm:spPr/>
      <dgm:t>
        <a:bodyPr/>
        <a:lstStyle/>
        <a:p>
          <a:endParaRPr lang="ru-RU"/>
        </a:p>
      </dgm:t>
    </dgm:pt>
    <dgm:pt modelId="{BE2E23C3-8C28-4C96-A87E-D29447CC8295}" type="sibTrans" cxnId="{B17C7956-AD65-47CE-A912-31515D31E67C}">
      <dgm:prSet/>
      <dgm:spPr/>
      <dgm:t>
        <a:bodyPr/>
        <a:lstStyle/>
        <a:p>
          <a:endParaRPr lang="ru-RU"/>
        </a:p>
      </dgm:t>
    </dgm:pt>
    <dgm:pt modelId="{BD63829E-817D-49EA-A72C-C8F1E1B0BB19}">
      <dgm:prSet phldrT="[Текст]" phldr="1"/>
      <dgm:spPr>
        <a:solidFill>
          <a:srgbClr val="FFCC00"/>
        </a:solidFill>
      </dgm:spPr>
      <dgm:t>
        <a:bodyPr/>
        <a:lstStyle/>
        <a:p>
          <a:endParaRPr lang="ru-RU"/>
        </a:p>
      </dgm:t>
    </dgm:pt>
    <dgm:pt modelId="{86EC8A1A-617C-4C0A-A148-F01FBEEBAC96}" type="parTrans" cxnId="{D5B9E681-115F-42E7-B0CC-06F78F5969E1}">
      <dgm:prSet/>
      <dgm:spPr/>
      <dgm:t>
        <a:bodyPr/>
        <a:lstStyle/>
        <a:p>
          <a:endParaRPr lang="ru-RU"/>
        </a:p>
      </dgm:t>
    </dgm:pt>
    <dgm:pt modelId="{CBD4F662-D632-4C30-9E73-59075E25329B}" type="sibTrans" cxnId="{D5B9E681-115F-42E7-B0CC-06F78F5969E1}">
      <dgm:prSet/>
      <dgm:spPr/>
      <dgm:t>
        <a:bodyPr/>
        <a:lstStyle/>
        <a:p>
          <a:endParaRPr lang="ru-RU"/>
        </a:p>
      </dgm:t>
    </dgm:pt>
    <dgm:pt modelId="{2FCD0F80-3878-4F8C-9C0B-56C836FAD6A4}">
      <dgm:prSet phldrT="[Текст]"/>
      <dgm:spPr>
        <a:solidFill>
          <a:srgbClr val="FFFEB4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Общеисторические</a:t>
          </a:r>
          <a:r>
            <a:rPr lang="ru-RU" b="0" dirty="0" smtClean="0">
              <a:solidFill>
                <a:srgbClr val="0070C0"/>
              </a:solidFill>
            </a:rPr>
            <a:t> - 255</a:t>
          </a:r>
          <a:endParaRPr lang="ru-RU" b="0" dirty="0">
            <a:solidFill>
              <a:srgbClr val="0070C0"/>
            </a:solidFill>
          </a:endParaRPr>
        </a:p>
      </dgm:t>
    </dgm:pt>
    <dgm:pt modelId="{5BDE3D4A-C698-4144-B3E8-6FA1D4930C9C}" type="parTrans" cxnId="{D161178A-0335-4951-95A8-345F5DE9E3B3}">
      <dgm:prSet/>
      <dgm:spPr/>
      <dgm:t>
        <a:bodyPr/>
        <a:lstStyle/>
        <a:p>
          <a:endParaRPr lang="ru-RU"/>
        </a:p>
      </dgm:t>
    </dgm:pt>
    <dgm:pt modelId="{6762AC98-AEF1-4024-B3E5-3B05F43800B0}" type="sibTrans" cxnId="{D161178A-0335-4951-95A8-345F5DE9E3B3}">
      <dgm:prSet/>
      <dgm:spPr/>
      <dgm:t>
        <a:bodyPr/>
        <a:lstStyle/>
        <a:p>
          <a:endParaRPr lang="ru-RU"/>
        </a:p>
      </dgm:t>
    </dgm:pt>
    <dgm:pt modelId="{E74FD8A4-292E-4A9B-A201-5F8F9963BD6B}">
      <dgm:prSet phldrT="[Текст]"/>
      <dgm:spPr>
        <a:solidFill>
          <a:srgbClr val="FFFEB4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Этнографические</a:t>
          </a:r>
          <a:r>
            <a:rPr lang="ru-RU" dirty="0" smtClean="0">
              <a:solidFill>
                <a:srgbClr val="0070C0"/>
              </a:solidFill>
            </a:rPr>
            <a:t> - 202</a:t>
          </a:r>
          <a:endParaRPr lang="ru-RU" dirty="0">
            <a:solidFill>
              <a:srgbClr val="0070C0"/>
            </a:solidFill>
          </a:endParaRPr>
        </a:p>
      </dgm:t>
    </dgm:pt>
    <dgm:pt modelId="{CBFD12DA-B67E-4420-9912-0FB775CD110A}" type="parTrans" cxnId="{92308FEA-4F4C-4347-872A-3EC3020A777A}">
      <dgm:prSet/>
      <dgm:spPr/>
      <dgm:t>
        <a:bodyPr/>
        <a:lstStyle/>
        <a:p>
          <a:endParaRPr lang="ru-RU"/>
        </a:p>
      </dgm:t>
    </dgm:pt>
    <dgm:pt modelId="{1D1B49E7-8C9F-4238-9FE1-86937127465E}" type="sibTrans" cxnId="{92308FEA-4F4C-4347-872A-3EC3020A777A}">
      <dgm:prSet/>
      <dgm:spPr/>
      <dgm:t>
        <a:bodyPr/>
        <a:lstStyle/>
        <a:p>
          <a:endParaRPr lang="ru-RU"/>
        </a:p>
      </dgm:t>
    </dgm:pt>
    <dgm:pt modelId="{D332A38C-F660-4E30-9831-F923E482763A}">
      <dgm:prSet phldrT="[Текст]" phldr="1"/>
      <dgm:spPr>
        <a:solidFill>
          <a:srgbClr val="0099FF"/>
        </a:solidFill>
      </dgm:spPr>
      <dgm:t>
        <a:bodyPr/>
        <a:lstStyle/>
        <a:p>
          <a:endParaRPr lang="ru-RU"/>
        </a:p>
      </dgm:t>
    </dgm:pt>
    <dgm:pt modelId="{8FC1F0BD-5043-4D51-94D0-B1DDF67993C3}" type="parTrans" cxnId="{535B88FB-B784-4ECE-9A23-7F80CD5ECF99}">
      <dgm:prSet/>
      <dgm:spPr/>
      <dgm:t>
        <a:bodyPr/>
        <a:lstStyle/>
        <a:p>
          <a:endParaRPr lang="ru-RU"/>
        </a:p>
      </dgm:t>
    </dgm:pt>
    <dgm:pt modelId="{8425FC4C-0D93-4613-8D27-5FD0AD3EE3FB}" type="sibTrans" cxnId="{535B88FB-B784-4ECE-9A23-7F80CD5ECF99}">
      <dgm:prSet/>
      <dgm:spPr/>
      <dgm:t>
        <a:bodyPr/>
        <a:lstStyle/>
        <a:p>
          <a:endParaRPr lang="ru-RU"/>
        </a:p>
      </dgm:t>
    </dgm:pt>
    <dgm:pt modelId="{B129BE1F-5748-4F89-9599-50F55B303F88}">
      <dgm:prSet phldrT="[Текст]"/>
      <dgm:spPr>
        <a:solidFill>
          <a:srgbClr val="B3EAF9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Литературные</a:t>
          </a:r>
          <a:r>
            <a:rPr lang="ru-RU" dirty="0" smtClean="0">
              <a:solidFill>
                <a:srgbClr val="0070C0"/>
              </a:solidFill>
            </a:rPr>
            <a:t> - 46</a:t>
          </a:r>
          <a:endParaRPr lang="ru-RU" dirty="0">
            <a:solidFill>
              <a:srgbClr val="0070C0"/>
            </a:solidFill>
          </a:endParaRPr>
        </a:p>
      </dgm:t>
    </dgm:pt>
    <dgm:pt modelId="{E0D76709-F447-448E-BD9E-38985EA463D3}" type="parTrans" cxnId="{707106C2-B2CA-4895-898D-289E7D58E445}">
      <dgm:prSet/>
      <dgm:spPr/>
      <dgm:t>
        <a:bodyPr/>
        <a:lstStyle/>
        <a:p>
          <a:endParaRPr lang="ru-RU"/>
        </a:p>
      </dgm:t>
    </dgm:pt>
    <dgm:pt modelId="{7CC00A5C-45E5-42A3-9662-14A812DB81B6}" type="sibTrans" cxnId="{707106C2-B2CA-4895-898D-289E7D58E445}">
      <dgm:prSet/>
      <dgm:spPr/>
      <dgm:t>
        <a:bodyPr/>
        <a:lstStyle/>
        <a:p>
          <a:endParaRPr lang="ru-RU"/>
        </a:p>
      </dgm:t>
    </dgm:pt>
    <dgm:pt modelId="{39E17B72-67A1-4815-9135-19544E5C95C5}">
      <dgm:prSet phldrT="[Текст]"/>
      <dgm:spPr>
        <a:solidFill>
          <a:srgbClr val="B3EAF9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Природоведческие</a:t>
          </a:r>
          <a:r>
            <a:rPr lang="ru-RU" dirty="0" smtClean="0">
              <a:solidFill>
                <a:srgbClr val="0070C0"/>
              </a:solidFill>
            </a:rPr>
            <a:t> - 43</a:t>
          </a:r>
          <a:endParaRPr lang="ru-RU" dirty="0">
            <a:solidFill>
              <a:srgbClr val="0070C0"/>
            </a:solidFill>
          </a:endParaRPr>
        </a:p>
      </dgm:t>
    </dgm:pt>
    <dgm:pt modelId="{E506FC8C-23EC-46CA-B923-DA8B1CCDA0C4}" type="parTrans" cxnId="{1498E50C-AF82-48CD-98F9-73FB70BD5A8A}">
      <dgm:prSet/>
      <dgm:spPr/>
      <dgm:t>
        <a:bodyPr/>
        <a:lstStyle/>
        <a:p>
          <a:endParaRPr lang="ru-RU"/>
        </a:p>
      </dgm:t>
    </dgm:pt>
    <dgm:pt modelId="{7584D5F0-CFC9-4A70-93D9-1396D14DF6A0}" type="sibTrans" cxnId="{1498E50C-AF82-48CD-98F9-73FB70BD5A8A}">
      <dgm:prSet/>
      <dgm:spPr/>
      <dgm:t>
        <a:bodyPr/>
        <a:lstStyle/>
        <a:p>
          <a:endParaRPr lang="ru-RU"/>
        </a:p>
      </dgm:t>
    </dgm:pt>
    <dgm:pt modelId="{D965B4CF-ED2A-417B-9C0E-AFB58EC0E41E}">
      <dgm:prSet phldrT="[Текст]"/>
      <dgm:spPr>
        <a:solidFill>
          <a:srgbClr val="B3EAF9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Художественные</a:t>
          </a:r>
          <a:r>
            <a:rPr lang="ru-RU" dirty="0" smtClean="0">
              <a:solidFill>
                <a:srgbClr val="0070C0"/>
              </a:solidFill>
            </a:rPr>
            <a:t> - 13</a:t>
          </a:r>
          <a:endParaRPr lang="ru-RU" dirty="0">
            <a:solidFill>
              <a:srgbClr val="0070C0"/>
            </a:solidFill>
          </a:endParaRPr>
        </a:p>
      </dgm:t>
    </dgm:pt>
    <dgm:pt modelId="{484E223C-9E75-45E7-8D3D-8C967CDF3CEE}" type="parTrans" cxnId="{6345A766-F06A-499D-8B51-3AAE34D01E2E}">
      <dgm:prSet/>
      <dgm:spPr/>
      <dgm:t>
        <a:bodyPr/>
        <a:lstStyle/>
        <a:p>
          <a:endParaRPr lang="ru-RU"/>
        </a:p>
      </dgm:t>
    </dgm:pt>
    <dgm:pt modelId="{A4654807-F49D-43EF-8D92-D8D5B2EA1132}" type="sibTrans" cxnId="{6345A766-F06A-499D-8B51-3AAE34D01E2E}">
      <dgm:prSet/>
      <dgm:spPr/>
      <dgm:t>
        <a:bodyPr/>
        <a:lstStyle/>
        <a:p>
          <a:endParaRPr lang="ru-RU"/>
        </a:p>
      </dgm:t>
    </dgm:pt>
    <dgm:pt modelId="{E6230636-AC27-4467-A426-2743DA5FCF9F}">
      <dgm:prSet phldrT="[Текст]"/>
      <dgm:spPr>
        <a:solidFill>
          <a:srgbClr val="FFFEB4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Исторические монографические </a:t>
          </a:r>
          <a:r>
            <a:rPr lang="ru-RU" dirty="0" smtClean="0">
              <a:solidFill>
                <a:srgbClr val="0070C0"/>
              </a:solidFill>
            </a:rPr>
            <a:t>- 23</a:t>
          </a:r>
          <a:endParaRPr lang="ru-RU" dirty="0">
            <a:solidFill>
              <a:srgbClr val="0070C0"/>
            </a:solidFill>
          </a:endParaRPr>
        </a:p>
      </dgm:t>
    </dgm:pt>
    <dgm:pt modelId="{2E40A1BA-049F-4327-8D3A-7F9233F8AEBA}" type="parTrans" cxnId="{D63E5EF8-DC51-41D9-BB50-7528BCC7D652}">
      <dgm:prSet/>
      <dgm:spPr/>
      <dgm:t>
        <a:bodyPr/>
        <a:lstStyle/>
        <a:p>
          <a:endParaRPr lang="ru-RU"/>
        </a:p>
      </dgm:t>
    </dgm:pt>
    <dgm:pt modelId="{248286A5-C60F-48F4-ACD0-E34EA238DC38}" type="sibTrans" cxnId="{D63E5EF8-DC51-41D9-BB50-7528BCC7D652}">
      <dgm:prSet/>
      <dgm:spPr/>
      <dgm:t>
        <a:bodyPr/>
        <a:lstStyle/>
        <a:p>
          <a:endParaRPr lang="ru-RU"/>
        </a:p>
      </dgm:t>
    </dgm:pt>
    <dgm:pt modelId="{CBC23A30-2521-4DC0-B30C-2B37895AA0F6}">
      <dgm:prSet phldrT="[Текст]" phldr="1"/>
      <dgm:spPr>
        <a:solidFill>
          <a:srgbClr val="339933"/>
        </a:solidFill>
      </dgm:spPr>
      <dgm:t>
        <a:bodyPr/>
        <a:lstStyle/>
        <a:p>
          <a:endParaRPr lang="ru-RU" dirty="0"/>
        </a:p>
      </dgm:t>
    </dgm:pt>
    <dgm:pt modelId="{C7824BC4-513D-4209-9B33-0C27A0CEEB51}" type="sibTrans" cxnId="{5F618693-BAEF-4590-AEC6-20C77C3DF9D8}">
      <dgm:prSet/>
      <dgm:spPr/>
      <dgm:t>
        <a:bodyPr/>
        <a:lstStyle/>
        <a:p>
          <a:endParaRPr lang="ru-RU"/>
        </a:p>
      </dgm:t>
    </dgm:pt>
    <dgm:pt modelId="{7511CD00-35B0-4F1D-A856-EA4B5EE9C9B9}" type="parTrans" cxnId="{5F618693-BAEF-4590-AEC6-20C77C3DF9D8}">
      <dgm:prSet/>
      <dgm:spPr/>
      <dgm:t>
        <a:bodyPr/>
        <a:lstStyle/>
        <a:p>
          <a:endParaRPr lang="ru-RU"/>
        </a:p>
      </dgm:t>
    </dgm:pt>
    <dgm:pt modelId="{B073E91C-32B9-4741-9A09-D55144B69CC7}" type="pres">
      <dgm:prSet presAssocID="{F3C89059-17BD-482A-B0B6-6EA0B457DD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BA190-2FF8-416E-AC38-A0223BBCA72C}" type="pres">
      <dgm:prSet presAssocID="{CBC23A30-2521-4DC0-B30C-2B37895AA0F6}" presName="composite" presStyleCnt="0"/>
      <dgm:spPr/>
    </dgm:pt>
    <dgm:pt modelId="{ABEB8CE4-8402-46E9-A11A-E13302676520}" type="pres">
      <dgm:prSet presAssocID="{CBC23A30-2521-4DC0-B30C-2B37895AA0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0CCA5-B1D9-421D-BAC5-20F1327BA5A6}" type="pres">
      <dgm:prSet presAssocID="{CBC23A30-2521-4DC0-B30C-2B37895AA0F6}" presName="descendantText" presStyleLbl="alignAcc1" presStyleIdx="0" presStyleCnt="3" custLinFactNeighborX="2157" custLinFactNeighborY="2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B1596-2004-412D-BBA4-C0F418A9ACA5}" type="pres">
      <dgm:prSet presAssocID="{C7824BC4-513D-4209-9B33-0C27A0CEEB51}" presName="sp" presStyleCnt="0"/>
      <dgm:spPr/>
    </dgm:pt>
    <dgm:pt modelId="{3205788A-E6D6-4D74-B085-FF5A2C214D03}" type="pres">
      <dgm:prSet presAssocID="{BD63829E-817D-49EA-A72C-C8F1E1B0BB19}" presName="composite" presStyleCnt="0"/>
      <dgm:spPr/>
    </dgm:pt>
    <dgm:pt modelId="{BD47BBE5-F4F9-4AAE-8A1C-CF46FAB2350D}" type="pres">
      <dgm:prSet presAssocID="{BD63829E-817D-49EA-A72C-C8F1E1B0BB1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4DC0C-CDA9-43F5-878A-4F0B78D03280}" type="pres">
      <dgm:prSet presAssocID="{BD63829E-817D-49EA-A72C-C8F1E1B0BB1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E2876-1E22-48EC-9406-C00615D2962D}" type="pres">
      <dgm:prSet presAssocID="{CBD4F662-D632-4C30-9E73-59075E25329B}" presName="sp" presStyleCnt="0"/>
      <dgm:spPr/>
    </dgm:pt>
    <dgm:pt modelId="{6D6147A3-88CF-41A1-A69A-E41B50FC34B6}" type="pres">
      <dgm:prSet presAssocID="{D332A38C-F660-4E30-9831-F923E482763A}" presName="composite" presStyleCnt="0"/>
      <dgm:spPr/>
    </dgm:pt>
    <dgm:pt modelId="{1CBC9B00-7D11-45DA-98D9-213C7C246342}" type="pres">
      <dgm:prSet presAssocID="{D332A38C-F660-4E30-9831-F923E48276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825B8-312D-43C6-A040-59B36B12A8E3}" type="pres">
      <dgm:prSet presAssocID="{D332A38C-F660-4E30-9831-F923E482763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3D295A-C0D6-4704-AF54-7EEB3453452F}" type="presOf" srcId="{BD63829E-817D-49EA-A72C-C8F1E1B0BB19}" destId="{BD47BBE5-F4F9-4AAE-8A1C-CF46FAB2350D}" srcOrd="0" destOrd="0" presId="urn:microsoft.com/office/officeart/2005/8/layout/chevron2"/>
    <dgm:cxn modelId="{1498E50C-AF82-48CD-98F9-73FB70BD5A8A}" srcId="{D332A38C-F660-4E30-9831-F923E482763A}" destId="{39E17B72-67A1-4815-9135-19544E5C95C5}" srcOrd="1" destOrd="0" parTransId="{E506FC8C-23EC-46CA-B923-DA8B1CCDA0C4}" sibTransId="{7584D5F0-CFC9-4A70-93D9-1396D14DF6A0}"/>
    <dgm:cxn modelId="{F3CB7A85-A252-45E4-A407-3BBABED89DF1}" type="presOf" srcId="{2FCD0F80-3878-4F8C-9C0B-56C836FAD6A4}" destId="{6A74DC0C-CDA9-43F5-878A-4F0B78D03280}" srcOrd="0" destOrd="0" presId="urn:microsoft.com/office/officeart/2005/8/layout/chevron2"/>
    <dgm:cxn modelId="{92308FEA-4F4C-4347-872A-3EC3020A777A}" srcId="{BD63829E-817D-49EA-A72C-C8F1E1B0BB19}" destId="{E74FD8A4-292E-4A9B-A201-5F8F9963BD6B}" srcOrd="1" destOrd="0" parTransId="{CBFD12DA-B67E-4420-9912-0FB775CD110A}" sibTransId="{1D1B49E7-8C9F-4238-9FE1-86937127465E}"/>
    <dgm:cxn modelId="{5C1941FF-9B41-48BC-9D01-9E464A141B64}" type="presOf" srcId="{D332A38C-F660-4E30-9831-F923E482763A}" destId="{1CBC9B00-7D11-45DA-98D9-213C7C246342}" srcOrd="0" destOrd="0" presId="urn:microsoft.com/office/officeart/2005/8/layout/chevron2"/>
    <dgm:cxn modelId="{1CC7340F-C26A-407E-9D67-8CBF844AC2C4}" type="presOf" srcId="{55B8DD26-AF6D-4F1A-B183-53CD0F2D8618}" destId="{B810CCA5-B1D9-421D-BAC5-20F1327BA5A6}" srcOrd="0" destOrd="0" presId="urn:microsoft.com/office/officeart/2005/8/layout/chevron2"/>
    <dgm:cxn modelId="{1B02A3C9-DA89-4583-8C1F-AF6C674FEE1D}" type="presOf" srcId="{D965B4CF-ED2A-417B-9C0E-AFB58EC0E41E}" destId="{D58825B8-312D-43C6-A040-59B36B12A8E3}" srcOrd="0" destOrd="2" presId="urn:microsoft.com/office/officeart/2005/8/layout/chevron2"/>
    <dgm:cxn modelId="{1574F119-BA65-44FF-BFF8-35B9E1BBBFDD}" type="presOf" srcId="{24C8AF16-AC43-4405-B578-C2ED78273CF9}" destId="{B810CCA5-B1D9-421D-BAC5-20F1327BA5A6}" srcOrd="0" destOrd="1" presId="urn:microsoft.com/office/officeart/2005/8/layout/chevron2"/>
    <dgm:cxn modelId="{D161178A-0335-4951-95A8-345F5DE9E3B3}" srcId="{BD63829E-817D-49EA-A72C-C8F1E1B0BB19}" destId="{2FCD0F80-3878-4F8C-9C0B-56C836FAD6A4}" srcOrd="0" destOrd="0" parTransId="{5BDE3D4A-C698-4144-B3E8-6FA1D4930C9C}" sibTransId="{6762AC98-AEF1-4024-B3E5-3B05F43800B0}"/>
    <dgm:cxn modelId="{0321BB14-F7D1-4E1A-A57F-96793BB66DCD}" type="presOf" srcId="{E74FD8A4-292E-4A9B-A201-5F8F9963BD6B}" destId="{6A74DC0C-CDA9-43F5-878A-4F0B78D03280}" srcOrd="0" destOrd="1" presId="urn:microsoft.com/office/officeart/2005/8/layout/chevron2"/>
    <dgm:cxn modelId="{D63E5EF8-DC51-41D9-BB50-7528BCC7D652}" srcId="{BD63829E-817D-49EA-A72C-C8F1E1B0BB19}" destId="{E6230636-AC27-4467-A426-2743DA5FCF9F}" srcOrd="2" destOrd="0" parTransId="{2E40A1BA-049F-4327-8D3A-7F9233F8AEBA}" sibTransId="{248286A5-C60F-48F4-ACD0-E34EA238DC38}"/>
    <dgm:cxn modelId="{99E53C10-92AC-4C29-A10E-8334B584C987}" type="presOf" srcId="{39E17B72-67A1-4815-9135-19544E5C95C5}" destId="{D58825B8-312D-43C6-A040-59B36B12A8E3}" srcOrd="0" destOrd="1" presId="urn:microsoft.com/office/officeart/2005/8/layout/chevron2"/>
    <dgm:cxn modelId="{DCD087BA-2A15-4E18-830B-6406F66D94A6}" type="presOf" srcId="{B129BE1F-5748-4F89-9599-50F55B303F88}" destId="{D58825B8-312D-43C6-A040-59B36B12A8E3}" srcOrd="0" destOrd="0" presId="urn:microsoft.com/office/officeart/2005/8/layout/chevron2"/>
    <dgm:cxn modelId="{E90B7B99-3B59-4368-865A-0166F1B80E67}" type="presOf" srcId="{E6230636-AC27-4467-A426-2743DA5FCF9F}" destId="{6A74DC0C-CDA9-43F5-878A-4F0B78D03280}" srcOrd="0" destOrd="2" presId="urn:microsoft.com/office/officeart/2005/8/layout/chevron2"/>
    <dgm:cxn modelId="{5F618693-BAEF-4590-AEC6-20C77C3DF9D8}" srcId="{F3C89059-17BD-482A-B0B6-6EA0B457DD98}" destId="{CBC23A30-2521-4DC0-B30C-2B37895AA0F6}" srcOrd="0" destOrd="0" parTransId="{7511CD00-35B0-4F1D-A856-EA4B5EE9C9B9}" sibTransId="{C7824BC4-513D-4209-9B33-0C27A0CEEB51}"/>
    <dgm:cxn modelId="{535B88FB-B784-4ECE-9A23-7F80CD5ECF99}" srcId="{F3C89059-17BD-482A-B0B6-6EA0B457DD98}" destId="{D332A38C-F660-4E30-9831-F923E482763A}" srcOrd="2" destOrd="0" parTransId="{8FC1F0BD-5043-4D51-94D0-B1DDF67993C3}" sibTransId="{8425FC4C-0D93-4613-8D27-5FD0AD3EE3FB}"/>
    <dgm:cxn modelId="{6345A766-F06A-499D-8B51-3AAE34D01E2E}" srcId="{D332A38C-F660-4E30-9831-F923E482763A}" destId="{D965B4CF-ED2A-417B-9C0E-AFB58EC0E41E}" srcOrd="2" destOrd="0" parTransId="{484E223C-9E75-45E7-8D3D-8C967CDF3CEE}" sibTransId="{A4654807-F49D-43EF-8D92-D8D5B2EA1132}"/>
    <dgm:cxn modelId="{845028A0-D1A2-49B5-BF49-AB3BF50382DD}" type="presOf" srcId="{F3C89059-17BD-482A-B0B6-6EA0B457DD98}" destId="{B073E91C-32B9-4741-9A09-D55144B69CC7}" srcOrd="0" destOrd="0" presId="urn:microsoft.com/office/officeart/2005/8/layout/chevron2"/>
    <dgm:cxn modelId="{002ECFB4-3878-4324-A6F2-4AF8F2F80B93}" srcId="{CBC23A30-2521-4DC0-B30C-2B37895AA0F6}" destId="{55B8DD26-AF6D-4F1A-B183-53CD0F2D8618}" srcOrd="0" destOrd="0" parTransId="{71A65D0F-0AF7-4707-A7E0-60DEBB1CBE30}" sibTransId="{2B4B3D14-4478-401C-88FC-AE81D51B0448}"/>
    <dgm:cxn modelId="{D5B9E681-115F-42E7-B0CC-06F78F5969E1}" srcId="{F3C89059-17BD-482A-B0B6-6EA0B457DD98}" destId="{BD63829E-817D-49EA-A72C-C8F1E1B0BB19}" srcOrd="1" destOrd="0" parTransId="{86EC8A1A-617C-4C0A-A148-F01FBEEBAC96}" sibTransId="{CBD4F662-D632-4C30-9E73-59075E25329B}"/>
    <dgm:cxn modelId="{707106C2-B2CA-4895-898D-289E7D58E445}" srcId="{D332A38C-F660-4E30-9831-F923E482763A}" destId="{B129BE1F-5748-4F89-9599-50F55B303F88}" srcOrd="0" destOrd="0" parTransId="{E0D76709-F447-448E-BD9E-38985EA463D3}" sibTransId="{7CC00A5C-45E5-42A3-9662-14A812DB81B6}"/>
    <dgm:cxn modelId="{4CD75227-4C7C-467F-AF06-9238E08E68AE}" type="presOf" srcId="{CBC23A30-2521-4DC0-B30C-2B37895AA0F6}" destId="{ABEB8CE4-8402-46E9-A11A-E13302676520}" srcOrd="0" destOrd="0" presId="urn:microsoft.com/office/officeart/2005/8/layout/chevron2"/>
    <dgm:cxn modelId="{B17C7956-AD65-47CE-A912-31515D31E67C}" srcId="{CBC23A30-2521-4DC0-B30C-2B37895AA0F6}" destId="{24C8AF16-AC43-4405-B578-C2ED78273CF9}" srcOrd="1" destOrd="0" parTransId="{686D74C0-6D42-4F4F-B34A-D426CF2E01F2}" sibTransId="{BE2E23C3-8C28-4C96-A87E-D29447CC8295}"/>
    <dgm:cxn modelId="{A7E83342-2B70-4578-BBFB-172A0333E9FB}" type="presParOf" srcId="{B073E91C-32B9-4741-9A09-D55144B69CC7}" destId="{9C0BA190-2FF8-416E-AC38-A0223BBCA72C}" srcOrd="0" destOrd="0" presId="urn:microsoft.com/office/officeart/2005/8/layout/chevron2"/>
    <dgm:cxn modelId="{18DB0A0F-823A-4674-AFA0-F25D74A20FBF}" type="presParOf" srcId="{9C0BA190-2FF8-416E-AC38-A0223BBCA72C}" destId="{ABEB8CE4-8402-46E9-A11A-E13302676520}" srcOrd="0" destOrd="0" presId="urn:microsoft.com/office/officeart/2005/8/layout/chevron2"/>
    <dgm:cxn modelId="{59CD3029-2EF9-485E-ADD4-1899AB0376E1}" type="presParOf" srcId="{9C0BA190-2FF8-416E-AC38-A0223BBCA72C}" destId="{B810CCA5-B1D9-421D-BAC5-20F1327BA5A6}" srcOrd="1" destOrd="0" presId="urn:microsoft.com/office/officeart/2005/8/layout/chevron2"/>
    <dgm:cxn modelId="{8E1B49CD-C2A9-4514-97BB-5E0550918356}" type="presParOf" srcId="{B073E91C-32B9-4741-9A09-D55144B69CC7}" destId="{A2FB1596-2004-412D-BBA4-C0F418A9ACA5}" srcOrd="1" destOrd="0" presId="urn:microsoft.com/office/officeart/2005/8/layout/chevron2"/>
    <dgm:cxn modelId="{F1127CF9-ABCF-425A-A848-B5EA1F57C27D}" type="presParOf" srcId="{B073E91C-32B9-4741-9A09-D55144B69CC7}" destId="{3205788A-E6D6-4D74-B085-FF5A2C214D03}" srcOrd="2" destOrd="0" presId="urn:microsoft.com/office/officeart/2005/8/layout/chevron2"/>
    <dgm:cxn modelId="{628723BD-5540-4430-A825-8CB055637A22}" type="presParOf" srcId="{3205788A-E6D6-4D74-B085-FF5A2C214D03}" destId="{BD47BBE5-F4F9-4AAE-8A1C-CF46FAB2350D}" srcOrd="0" destOrd="0" presId="urn:microsoft.com/office/officeart/2005/8/layout/chevron2"/>
    <dgm:cxn modelId="{8E091E1D-9870-4E1F-9AA4-2B3E976CE989}" type="presParOf" srcId="{3205788A-E6D6-4D74-B085-FF5A2C214D03}" destId="{6A74DC0C-CDA9-43F5-878A-4F0B78D03280}" srcOrd="1" destOrd="0" presId="urn:microsoft.com/office/officeart/2005/8/layout/chevron2"/>
    <dgm:cxn modelId="{65095805-48CA-4502-AEFE-F1CE97C4A8BD}" type="presParOf" srcId="{B073E91C-32B9-4741-9A09-D55144B69CC7}" destId="{22AE2876-1E22-48EC-9406-C00615D2962D}" srcOrd="3" destOrd="0" presId="urn:microsoft.com/office/officeart/2005/8/layout/chevron2"/>
    <dgm:cxn modelId="{56C627A6-A42B-42A8-A9CF-00182F095272}" type="presParOf" srcId="{B073E91C-32B9-4741-9A09-D55144B69CC7}" destId="{6D6147A3-88CF-41A1-A69A-E41B50FC34B6}" srcOrd="4" destOrd="0" presId="urn:microsoft.com/office/officeart/2005/8/layout/chevron2"/>
    <dgm:cxn modelId="{6DDC0F7A-1183-4242-8964-084A19C70AE3}" type="presParOf" srcId="{6D6147A3-88CF-41A1-A69A-E41B50FC34B6}" destId="{1CBC9B00-7D11-45DA-98D9-213C7C246342}" srcOrd="0" destOrd="0" presId="urn:microsoft.com/office/officeart/2005/8/layout/chevron2"/>
    <dgm:cxn modelId="{40AF92DB-A2A5-4B68-9031-F5C3F5DA62BC}" type="presParOf" srcId="{6D6147A3-88CF-41A1-A69A-E41B50FC34B6}" destId="{D58825B8-312D-43C6-A040-59B36B12A8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30A6F-4CBA-4464-87B0-8E65430DF8F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D4FDBA89-EE9B-4453-9C56-246706A124F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177800" indent="0" algn="l">
            <a:spcAft>
              <a:spcPts val="0"/>
            </a:spcAft>
          </a:pP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СООРГАНИЗАТОРОМ </a:t>
          </a:r>
        </a:p>
        <a:p>
          <a:pPr marL="177800" indent="0" algn="l">
            <a:spcAft>
              <a:spcPts val="0"/>
            </a:spcAft>
          </a:pP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В ПРОВЕДЕНИИ ВЫСТУПИЛА </a:t>
          </a:r>
        </a:p>
        <a:p>
          <a:pPr marL="177800" indent="0" algn="l">
            <a:spcAft>
              <a:spcPts val="0"/>
            </a:spcAft>
          </a:pP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БЕЛОРУССКАЯ ПРАВОСЛАВНАЯ ЦЕРКОВЬ</a:t>
          </a:r>
          <a:endParaRPr lang="ru-RU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34DF49-516F-44B4-A4E1-B892788B7EF0}" type="parTrans" cxnId="{6FDBD876-6C50-4DB5-BECF-8050EBF6F7BC}">
      <dgm:prSet/>
      <dgm:spPr/>
      <dgm:t>
        <a:bodyPr/>
        <a:lstStyle/>
        <a:p>
          <a:endParaRPr lang="ru-RU"/>
        </a:p>
      </dgm:t>
    </dgm:pt>
    <dgm:pt modelId="{10B20770-6BC6-42DE-A566-22203E505953}" type="sibTrans" cxnId="{6FDBD876-6C50-4DB5-BECF-8050EBF6F7BC}">
      <dgm:prSet/>
      <dgm:spPr/>
      <dgm:t>
        <a:bodyPr/>
        <a:lstStyle/>
        <a:p>
          <a:endParaRPr lang="ru-RU"/>
        </a:p>
      </dgm:t>
    </dgm:pt>
    <dgm:pt modelId="{437C545B-7868-42A2-85A2-B7232190D803}">
      <dgm:prSet phldrT="[Текст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Основная идея мероприятия – изучение молодежью истории, культуры и природного наследия нашей Родины в ходе групповых путешествий (экспедиций, туристических походов и экскурсий) в рамках шести заданных направлений</a:t>
          </a:r>
          <a:endParaRPr lang="ru-RU" sz="2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2C537-BA45-4E76-A8D7-B70257B5BA04}" type="parTrans" cxnId="{61BDA244-ECE8-40EB-8402-C84F95F69305}">
      <dgm:prSet/>
      <dgm:spPr/>
      <dgm:t>
        <a:bodyPr/>
        <a:lstStyle/>
        <a:p>
          <a:endParaRPr lang="ru-RU"/>
        </a:p>
      </dgm:t>
    </dgm:pt>
    <dgm:pt modelId="{0394FDF1-DC0D-4561-9353-4CC89C4D8F75}" type="sibTrans" cxnId="{61BDA244-ECE8-40EB-8402-C84F95F69305}">
      <dgm:prSet/>
      <dgm:spPr/>
      <dgm:t>
        <a:bodyPr/>
        <a:lstStyle/>
        <a:p>
          <a:endParaRPr lang="ru-RU"/>
        </a:p>
      </dgm:t>
    </dgm:pt>
    <dgm:pt modelId="{B0CA3868-4205-4B0F-B42C-70204889CAD5}">
      <dgm:prSet phldrT="[Текст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endParaRPr lang="ru-RU" sz="2800" b="1" i="0" dirty="0">
            <a:solidFill>
              <a:srgbClr val="002060"/>
            </a:solidFill>
          </a:endParaRPr>
        </a:p>
      </dgm:t>
    </dgm:pt>
    <dgm:pt modelId="{03806C15-0AF2-4BFC-8829-495AAC035345}" type="parTrans" cxnId="{28893D12-7718-4363-ADD2-BDAD280B27A8}">
      <dgm:prSet/>
      <dgm:spPr/>
      <dgm:t>
        <a:bodyPr/>
        <a:lstStyle/>
        <a:p>
          <a:endParaRPr lang="ru-RU"/>
        </a:p>
      </dgm:t>
    </dgm:pt>
    <dgm:pt modelId="{3ADD3A61-1E5B-4EA7-8334-7FE50B1F5C5F}" type="sibTrans" cxnId="{28893D12-7718-4363-ADD2-BDAD280B27A8}">
      <dgm:prSet/>
      <dgm:spPr/>
      <dgm:t>
        <a:bodyPr/>
        <a:lstStyle/>
        <a:p>
          <a:endParaRPr lang="ru-RU"/>
        </a:p>
      </dgm:t>
    </dgm:pt>
    <dgm:pt modelId="{DAFBC68B-9F59-48F5-BF37-B766A077CDD1}">
      <dgm:prSet/>
      <dgm:spPr/>
      <dgm:t>
        <a:bodyPr/>
        <a:lstStyle/>
        <a:p>
          <a:endParaRPr lang="ru-RU"/>
        </a:p>
      </dgm:t>
    </dgm:pt>
    <dgm:pt modelId="{9E62A7E7-AE55-47B0-A051-D790E4DC5649}" type="parTrans" cxnId="{9984BEE4-6BFF-46F5-B159-E51AECBDBE50}">
      <dgm:prSet/>
      <dgm:spPr/>
      <dgm:t>
        <a:bodyPr/>
        <a:lstStyle/>
        <a:p>
          <a:endParaRPr lang="ru-RU"/>
        </a:p>
      </dgm:t>
    </dgm:pt>
    <dgm:pt modelId="{AAC7545D-7FF9-4957-824B-2BC2BE0E79C6}" type="sibTrans" cxnId="{9984BEE4-6BFF-46F5-B159-E51AECBDBE50}">
      <dgm:prSet/>
      <dgm:spPr/>
      <dgm:t>
        <a:bodyPr/>
        <a:lstStyle/>
        <a:p>
          <a:endParaRPr lang="ru-RU"/>
        </a:p>
      </dgm:t>
    </dgm:pt>
    <dgm:pt modelId="{FF4DE985-0327-449B-9CC6-30B74711B10C}">
      <dgm:prSet/>
      <dgm:spPr/>
      <dgm:t>
        <a:bodyPr/>
        <a:lstStyle/>
        <a:p>
          <a:endParaRPr lang="ru-RU"/>
        </a:p>
      </dgm:t>
    </dgm:pt>
    <dgm:pt modelId="{155EAA88-3EE7-4F4E-B03C-BAFE629A1329}" type="parTrans" cxnId="{3BF197AF-C21C-47D1-96E6-639AA5D3FECA}">
      <dgm:prSet/>
      <dgm:spPr/>
      <dgm:t>
        <a:bodyPr/>
        <a:lstStyle/>
        <a:p>
          <a:endParaRPr lang="ru-RU"/>
        </a:p>
      </dgm:t>
    </dgm:pt>
    <dgm:pt modelId="{25490496-7F61-4A5E-AB84-71BC09FF5FA6}" type="sibTrans" cxnId="{3BF197AF-C21C-47D1-96E6-639AA5D3FECA}">
      <dgm:prSet/>
      <dgm:spPr/>
      <dgm:t>
        <a:bodyPr/>
        <a:lstStyle/>
        <a:p>
          <a:endParaRPr lang="ru-RU"/>
        </a:p>
      </dgm:t>
    </dgm:pt>
    <dgm:pt modelId="{317FA4DA-5D43-4492-A6EB-8C688FA60580}">
      <dgm:prSet/>
      <dgm:spPr/>
      <dgm:t>
        <a:bodyPr/>
        <a:lstStyle/>
        <a:p>
          <a:endParaRPr lang="ru-RU"/>
        </a:p>
      </dgm:t>
    </dgm:pt>
    <dgm:pt modelId="{AF34206B-35F6-4365-B024-27BDE33FE880}" type="parTrans" cxnId="{A7B170A3-54BB-41CE-B6B7-ED4F2591469A}">
      <dgm:prSet/>
      <dgm:spPr/>
      <dgm:t>
        <a:bodyPr/>
        <a:lstStyle/>
        <a:p>
          <a:endParaRPr lang="ru-RU"/>
        </a:p>
      </dgm:t>
    </dgm:pt>
    <dgm:pt modelId="{E62A246C-29D7-48A4-B90D-FA131188B97B}" type="sibTrans" cxnId="{A7B170A3-54BB-41CE-B6B7-ED4F2591469A}">
      <dgm:prSet/>
      <dgm:spPr/>
      <dgm:t>
        <a:bodyPr/>
        <a:lstStyle/>
        <a:p>
          <a:endParaRPr lang="ru-RU"/>
        </a:p>
      </dgm:t>
    </dgm:pt>
    <dgm:pt modelId="{279B4683-7656-48AA-86B5-A45C38FB433A}" type="pres">
      <dgm:prSet presAssocID="{95C30A6F-4CBA-4464-87B0-8E65430DF8F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5746FC-FB83-4B15-A525-042700FC9193}" type="pres">
      <dgm:prSet presAssocID="{D4FDBA89-EE9B-4453-9C56-246706A124F7}" presName="roof" presStyleLbl="dkBgShp" presStyleIdx="0" presStyleCnt="2" custLinFactY="-100000" custLinFactNeighborX="8156" custLinFactNeighborY="-113236"/>
      <dgm:spPr/>
      <dgm:t>
        <a:bodyPr/>
        <a:lstStyle/>
        <a:p>
          <a:endParaRPr lang="ru-RU"/>
        </a:p>
      </dgm:t>
    </dgm:pt>
    <dgm:pt modelId="{025E2B17-12F5-48BD-A43E-CA7B2A849D1E}" type="pres">
      <dgm:prSet presAssocID="{D4FDBA89-EE9B-4453-9C56-246706A124F7}" presName="pillar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896C32D-DBAF-4BBA-BAC2-A470DCD353BD}" type="pres">
      <dgm:prSet presAssocID="{D4FDBA89-EE9B-4453-9C56-246706A124F7}" presName="pillar1" presStyleLbl="node1" presStyleIdx="0" presStyleCnt="2" custScaleX="115510">
        <dgm:presLayoutVars>
          <dgm:bulletEnabled val="1"/>
        </dgm:presLayoutVars>
      </dgm:prSet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4EA7245E-C807-4580-A25A-8507DB59B441}" type="pres">
      <dgm:prSet presAssocID="{B0CA3868-4205-4B0F-B42C-70204889CAD5}" presName="pillarX" presStyleLbl="node1" presStyleIdx="1" presStyleCnt="2" custScaleX="104656" custScaleY="98803" custLinFactNeighborX="32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CAF30-1698-449B-878C-800E84B854CD}" type="pres">
      <dgm:prSet presAssocID="{D4FDBA89-EE9B-4453-9C56-246706A124F7}" presName="base" presStyleLbl="dkBgShp" presStyleIdx="1" presStyleCnt="2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</dgm:ptLst>
  <dgm:cxnLst>
    <dgm:cxn modelId="{A7B170A3-54BB-41CE-B6B7-ED4F2591469A}" srcId="{95C30A6F-4CBA-4464-87B0-8E65430DF8FB}" destId="{317FA4DA-5D43-4492-A6EB-8C688FA60580}" srcOrd="3" destOrd="0" parTransId="{AF34206B-35F6-4365-B024-27BDE33FE880}" sibTransId="{E62A246C-29D7-48A4-B90D-FA131188B97B}"/>
    <dgm:cxn modelId="{6FDBD876-6C50-4DB5-BECF-8050EBF6F7BC}" srcId="{95C30A6F-4CBA-4464-87B0-8E65430DF8FB}" destId="{D4FDBA89-EE9B-4453-9C56-246706A124F7}" srcOrd="0" destOrd="0" parTransId="{CF34DF49-516F-44B4-A4E1-B892788B7EF0}" sibTransId="{10B20770-6BC6-42DE-A566-22203E505953}"/>
    <dgm:cxn modelId="{61BDA244-ECE8-40EB-8402-C84F95F69305}" srcId="{D4FDBA89-EE9B-4453-9C56-246706A124F7}" destId="{437C545B-7868-42A2-85A2-B7232190D803}" srcOrd="0" destOrd="0" parTransId="{E082C537-BA45-4E76-A8D7-B70257B5BA04}" sibTransId="{0394FDF1-DC0D-4561-9353-4CC89C4D8F75}"/>
    <dgm:cxn modelId="{4A4F218D-DD73-4386-B39B-32A99619ECAD}" type="presOf" srcId="{D4FDBA89-EE9B-4453-9C56-246706A124F7}" destId="{3E5746FC-FB83-4B15-A525-042700FC9193}" srcOrd="0" destOrd="0" presId="urn:microsoft.com/office/officeart/2005/8/layout/hList3"/>
    <dgm:cxn modelId="{9D5819BF-49C4-4B74-BA5E-E277294982AC}" type="presOf" srcId="{B0CA3868-4205-4B0F-B42C-70204889CAD5}" destId="{4EA7245E-C807-4580-A25A-8507DB59B441}" srcOrd="0" destOrd="0" presId="urn:microsoft.com/office/officeart/2005/8/layout/hList3"/>
    <dgm:cxn modelId="{9984BEE4-6BFF-46F5-B159-E51AECBDBE50}" srcId="{95C30A6F-4CBA-4464-87B0-8E65430DF8FB}" destId="{DAFBC68B-9F59-48F5-BF37-B766A077CDD1}" srcOrd="1" destOrd="0" parTransId="{9E62A7E7-AE55-47B0-A051-D790E4DC5649}" sibTransId="{AAC7545D-7FF9-4957-824B-2BC2BE0E79C6}"/>
    <dgm:cxn modelId="{3BF197AF-C21C-47D1-96E6-639AA5D3FECA}" srcId="{95C30A6F-4CBA-4464-87B0-8E65430DF8FB}" destId="{FF4DE985-0327-449B-9CC6-30B74711B10C}" srcOrd="2" destOrd="0" parTransId="{155EAA88-3EE7-4F4E-B03C-BAFE629A1329}" sibTransId="{25490496-7F61-4A5E-AB84-71BC09FF5FA6}"/>
    <dgm:cxn modelId="{703AFE9A-F5F1-4DA6-844E-3522BD741771}" type="presOf" srcId="{95C30A6F-4CBA-4464-87B0-8E65430DF8FB}" destId="{279B4683-7656-48AA-86B5-A45C38FB433A}" srcOrd="0" destOrd="0" presId="urn:microsoft.com/office/officeart/2005/8/layout/hList3"/>
    <dgm:cxn modelId="{28893D12-7718-4363-ADD2-BDAD280B27A8}" srcId="{D4FDBA89-EE9B-4453-9C56-246706A124F7}" destId="{B0CA3868-4205-4B0F-B42C-70204889CAD5}" srcOrd="1" destOrd="0" parTransId="{03806C15-0AF2-4BFC-8829-495AAC035345}" sibTransId="{3ADD3A61-1E5B-4EA7-8334-7FE50B1F5C5F}"/>
    <dgm:cxn modelId="{165AA2CF-BDA6-4523-B3E1-024FDAFC378F}" type="presOf" srcId="{437C545B-7868-42A2-85A2-B7232190D803}" destId="{9896C32D-DBAF-4BBA-BAC2-A470DCD353BD}" srcOrd="0" destOrd="0" presId="urn:microsoft.com/office/officeart/2005/8/layout/hList3"/>
    <dgm:cxn modelId="{6E31B9BF-6A71-4BF4-A52E-36F8B03F0EC2}" type="presParOf" srcId="{279B4683-7656-48AA-86B5-A45C38FB433A}" destId="{3E5746FC-FB83-4B15-A525-042700FC9193}" srcOrd="0" destOrd="0" presId="urn:microsoft.com/office/officeart/2005/8/layout/hList3"/>
    <dgm:cxn modelId="{E885A8FC-4E9B-401F-BF21-841CBAE78E24}" type="presParOf" srcId="{279B4683-7656-48AA-86B5-A45C38FB433A}" destId="{025E2B17-12F5-48BD-A43E-CA7B2A849D1E}" srcOrd="1" destOrd="0" presId="urn:microsoft.com/office/officeart/2005/8/layout/hList3"/>
    <dgm:cxn modelId="{4C619DF0-03B6-42EC-8CF6-070370A7AD5F}" type="presParOf" srcId="{025E2B17-12F5-48BD-A43E-CA7B2A849D1E}" destId="{9896C32D-DBAF-4BBA-BAC2-A470DCD353BD}" srcOrd="0" destOrd="0" presId="urn:microsoft.com/office/officeart/2005/8/layout/hList3"/>
    <dgm:cxn modelId="{8FE160D9-6CF5-4EB3-9703-80D67F2EC9C8}" type="presParOf" srcId="{025E2B17-12F5-48BD-A43E-CA7B2A849D1E}" destId="{4EA7245E-C807-4580-A25A-8507DB59B441}" srcOrd="1" destOrd="0" presId="urn:microsoft.com/office/officeart/2005/8/layout/hList3"/>
    <dgm:cxn modelId="{E4877413-0809-4506-9F5E-9E3C696FE736}" type="presParOf" srcId="{279B4683-7656-48AA-86B5-A45C38FB433A}" destId="{A62CAF30-1698-449B-878C-800E84B854CD}" srcOrd="2" destOrd="0" presId="urn:microsoft.com/office/officeart/2005/8/layout/hList3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2E1EB-7367-4F5B-9D5C-6741C37769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FB27D0-5DB3-4E95-A586-757BA66FFF44}">
      <dgm:prSet phldrT="[Текст]" custT="1"/>
      <dgm:spPr/>
      <dgm:t>
        <a:bodyPr/>
        <a:lstStyle/>
        <a:p>
          <a:r>
            <a:rPr lang="ru-RU" sz="2800" b="1" dirty="0" smtClean="0"/>
            <a:t>АФИША СОБЫТИЙ</a:t>
          </a:r>
          <a:endParaRPr lang="ru-RU" sz="2800" b="1" dirty="0"/>
        </a:p>
      </dgm:t>
    </dgm:pt>
    <dgm:pt modelId="{EBCD1E0F-9346-4176-91C4-961D708D5426}" type="parTrans" cxnId="{655C5073-7B06-4CAF-B7F7-282C42CACA86}">
      <dgm:prSet/>
      <dgm:spPr/>
      <dgm:t>
        <a:bodyPr/>
        <a:lstStyle/>
        <a:p>
          <a:endParaRPr lang="ru-RU"/>
        </a:p>
      </dgm:t>
    </dgm:pt>
    <dgm:pt modelId="{8E785FD9-1078-420B-BBDE-091A6CD43035}" type="sibTrans" cxnId="{655C5073-7B06-4CAF-B7F7-282C42CACA86}">
      <dgm:prSet/>
      <dgm:spPr/>
      <dgm:t>
        <a:bodyPr/>
        <a:lstStyle/>
        <a:p>
          <a:endParaRPr lang="ru-RU"/>
        </a:p>
      </dgm:t>
    </dgm:pt>
    <dgm:pt modelId="{E02017F8-782C-41E2-948C-4D092B8F5DA7}">
      <dgm:prSet phldrT="[Текст]" custT="1"/>
      <dgm:spPr/>
      <dgm:t>
        <a:bodyPr/>
        <a:lstStyle/>
        <a:p>
          <a:r>
            <a:rPr lang="ru-RU" sz="2800" b="1" dirty="0" smtClean="0"/>
            <a:t>СПИКЕРЫ</a:t>
          </a:r>
          <a:endParaRPr lang="ru-RU" sz="2800" b="1" dirty="0"/>
        </a:p>
      </dgm:t>
    </dgm:pt>
    <dgm:pt modelId="{98F487B0-6583-49F2-8588-B52FE336311C}" type="parTrans" cxnId="{DC776D33-A6D3-435F-BE8E-CC5BEA923C03}">
      <dgm:prSet/>
      <dgm:spPr/>
      <dgm:t>
        <a:bodyPr/>
        <a:lstStyle/>
        <a:p>
          <a:endParaRPr lang="ru-RU"/>
        </a:p>
      </dgm:t>
    </dgm:pt>
    <dgm:pt modelId="{D3FB8DA3-8092-4B95-BBD8-90DD9B04F124}" type="sibTrans" cxnId="{DC776D33-A6D3-435F-BE8E-CC5BEA923C03}">
      <dgm:prSet/>
      <dgm:spPr/>
      <dgm:t>
        <a:bodyPr/>
        <a:lstStyle/>
        <a:p>
          <a:endParaRPr lang="ru-RU"/>
        </a:p>
      </dgm:t>
    </dgm:pt>
    <dgm:pt modelId="{9B2EE3C3-F1AF-4AF8-AB92-071C534391B6}">
      <dgm:prSet phldrT="[Текст]" custT="1"/>
      <dgm:spPr/>
      <dgm:t>
        <a:bodyPr/>
        <a:lstStyle/>
        <a:p>
          <a:r>
            <a:rPr lang="ru-RU" sz="2800" b="1" dirty="0" smtClean="0"/>
            <a:t>КОНФЕРЕНЦ</a:t>
          </a:r>
          <a:r>
            <a:rPr lang="be-BY" sz="2800" b="1" dirty="0" smtClean="0"/>
            <a:t>-</a:t>
          </a:r>
          <a:r>
            <a:rPr lang="ru-RU" sz="2800" b="1" dirty="0" smtClean="0"/>
            <a:t>ЗАЛ</a:t>
          </a:r>
          <a:endParaRPr lang="ru-RU" sz="2800" b="1" dirty="0"/>
        </a:p>
      </dgm:t>
    </dgm:pt>
    <dgm:pt modelId="{68540484-3226-44FA-B80B-25B46425D4B4}" type="parTrans" cxnId="{B14808EB-4198-48A7-9B16-A4C8D60978A5}">
      <dgm:prSet/>
      <dgm:spPr/>
      <dgm:t>
        <a:bodyPr/>
        <a:lstStyle/>
        <a:p>
          <a:endParaRPr lang="ru-RU"/>
        </a:p>
      </dgm:t>
    </dgm:pt>
    <dgm:pt modelId="{0D5EDF80-2938-48F4-B47D-4ACBD0BDB10D}" type="sibTrans" cxnId="{B14808EB-4198-48A7-9B16-A4C8D60978A5}">
      <dgm:prSet/>
      <dgm:spPr/>
      <dgm:t>
        <a:bodyPr/>
        <a:lstStyle/>
        <a:p>
          <a:endParaRPr lang="ru-RU"/>
        </a:p>
      </dgm:t>
    </dgm:pt>
    <dgm:pt modelId="{D914754B-07EC-4612-9923-CA01791808E9}">
      <dgm:prSet phldrT="[Текст]" custT="1"/>
      <dgm:spPr/>
      <dgm:t>
        <a:bodyPr/>
        <a:lstStyle/>
        <a:p>
          <a:r>
            <a:rPr lang="ru-RU" sz="2800" b="1" dirty="0" smtClean="0"/>
            <a:t>БИБЛИОТЕКА</a:t>
          </a:r>
          <a:endParaRPr lang="ru-RU" sz="2800" b="1" dirty="0"/>
        </a:p>
      </dgm:t>
    </dgm:pt>
    <dgm:pt modelId="{3D6243CA-F46E-42BB-A800-0044BD34395F}" type="parTrans" cxnId="{23327F57-54B1-40FF-825F-38BD506476F0}">
      <dgm:prSet/>
      <dgm:spPr/>
      <dgm:t>
        <a:bodyPr/>
        <a:lstStyle/>
        <a:p>
          <a:endParaRPr lang="ru-RU"/>
        </a:p>
      </dgm:t>
    </dgm:pt>
    <dgm:pt modelId="{F0E3C04C-0245-468C-85EC-DFA7E9AA5390}" type="sibTrans" cxnId="{23327F57-54B1-40FF-825F-38BD506476F0}">
      <dgm:prSet/>
      <dgm:spPr/>
      <dgm:t>
        <a:bodyPr/>
        <a:lstStyle/>
        <a:p>
          <a:endParaRPr lang="ru-RU"/>
        </a:p>
      </dgm:t>
    </dgm:pt>
    <dgm:pt modelId="{A41B796F-0185-4B06-AA74-D05EFBB7A362}">
      <dgm:prSet phldrT="[Текст]" custT="1"/>
      <dgm:spPr/>
      <dgm:t>
        <a:bodyPr/>
        <a:lstStyle/>
        <a:p>
          <a:r>
            <a:rPr lang="ru-RU" sz="2800" b="1" dirty="0" smtClean="0"/>
            <a:t>ПАРТНЕРЫ</a:t>
          </a:r>
          <a:endParaRPr lang="ru-RU" sz="2800" b="1" dirty="0"/>
        </a:p>
      </dgm:t>
    </dgm:pt>
    <dgm:pt modelId="{C3C22391-9001-4531-86A6-41EB2CDCC31A}" type="parTrans" cxnId="{2B41F836-FB34-4B55-B301-994088E1F59B}">
      <dgm:prSet/>
      <dgm:spPr/>
      <dgm:t>
        <a:bodyPr/>
        <a:lstStyle/>
        <a:p>
          <a:endParaRPr lang="ru-RU"/>
        </a:p>
      </dgm:t>
    </dgm:pt>
    <dgm:pt modelId="{13CA1675-9D7B-4A90-935E-E0191BC2021C}" type="sibTrans" cxnId="{2B41F836-FB34-4B55-B301-994088E1F59B}">
      <dgm:prSet/>
      <dgm:spPr/>
      <dgm:t>
        <a:bodyPr/>
        <a:lstStyle/>
        <a:p>
          <a:endParaRPr lang="ru-RU"/>
        </a:p>
      </dgm:t>
    </dgm:pt>
    <dgm:pt modelId="{291811B0-2BFA-4DF9-98AD-135AC320D9D1}">
      <dgm:prSet phldrT="[Текст]" custT="1"/>
      <dgm:spPr/>
      <dgm:t>
        <a:bodyPr/>
        <a:lstStyle/>
        <a:p>
          <a:r>
            <a:rPr lang="ru-RU" sz="2800" dirty="0" smtClean="0"/>
            <a:t>Т</a:t>
          </a:r>
          <a:r>
            <a:rPr lang="ru-RU" sz="2800" b="1" dirty="0" smtClean="0"/>
            <a:t>РАНСЛЯЦИИ</a:t>
          </a:r>
          <a:endParaRPr lang="ru-RU" sz="2800" b="1" dirty="0"/>
        </a:p>
      </dgm:t>
    </dgm:pt>
    <dgm:pt modelId="{8D24A09F-FC1D-4964-B180-438DDFA3F479}" type="parTrans" cxnId="{7F00F2F1-703B-47FB-B718-46B89F0A07CE}">
      <dgm:prSet/>
      <dgm:spPr/>
      <dgm:t>
        <a:bodyPr/>
        <a:lstStyle/>
        <a:p>
          <a:endParaRPr lang="ru-RU"/>
        </a:p>
      </dgm:t>
    </dgm:pt>
    <dgm:pt modelId="{179820F6-D3CF-4245-91F3-324349A75584}" type="sibTrans" cxnId="{7F00F2F1-703B-47FB-B718-46B89F0A07CE}">
      <dgm:prSet/>
      <dgm:spPr/>
      <dgm:t>
        <a:bodyPr/>
        <a:lstStyle/>
        <a:p>
          <a:endParaRPr lang="ru-RU"/>
        </a:p>
      </dgm:t>
    </dgm:pt>
    <dgm:pt modelId="{E8AEE333-AD3A-4A77-B16F-A6B3A163A058}" type="pres">
      <dgm:prSet presAssocID="{2732E1EB-7367-4F5B-9D5C-6741C37769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C9DA97-F556-4D93-A349-821CC749100A}" type="pres">
      <dgm:prSet presAssocID="{58FB27D0-5DB3-4E95-A586-757BA66FFF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89C66-4B4D-4AE5-94F8-0E1E95596173}" type="pres">
      <dgm:prSet presAssocID="{8E785FD9-1078-420B-BBDE-091A6CD43035}" presName="sibTrans" presStyleCnt="0"/>
      <dgm:spPr/>
    </dgm:pt>
    <dgm:pt modelId="{954D5D27-F98F-46C2-913D-D72A077D5BC7}" type="pres">
      <dgm:prSet presAssocID="{E02017F8-782C-41E2-948C-4D092B8F5DA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8EF50-54F5-477E-A973-D71EDA536A3C}" type="pres">
      <dgm:prSet presAssocID="{D3FB8DA3-8092-4B95-BBD8-90DD9B04F124}" presName="sibTrans" presStyleCnt="0"/>
      <dgm:spPr/>
    </dgm:pt>
    <dgm:pt modelId="{34E27CD4-4A4C-43CD-84A3-3182487718EE}" type="pres">
      <dgm:prSet presAssocID="{9B2EE3C3-F1AF-4AF8-AB92-071C534391B6}" presName="node" presStyleLbl="node1" presStyleIdx="2" presStyleCnt="6" custLinFactX="-9964" custLinFactY="1627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43852-8567-4E03-A42F-2C17F22615F8}" type="pres">
      <dgm:prSet presAssocID="{0D5EDF80-2938-48F4-B47D-4ACBD0BDB10D}" presName="sibTrans" presStyleCnt="0"/>
      <dgm:spPr/>
    </dgm:pt>
    <dgm:pt modelId="{6451EABE-A700-46B9-96F9-72063DD5DA9A}" type="pres">
      <dgm:prSet presAssocID="{D914754B-07EC-4612-9923-CA01791808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A8C82-866D-42DA-8769-F0AC1F03F441}" type="pres">
      <dgm:prSet presAssocID="{F0E3C04C-0245-468C-85EC-DFA7E9AA5390}" presName="sibTrans" presStyleCnt="0"/>
      <dgm:spPr/>
    </dgm:pt>
    <dgm:pt modelId="{077AB789-CE4C-4DAD-BE53-4D4A77D84912}" type="pres">
      <dgm:prSet presAssocID="{A41B796F-0185-4B06-AA74-D05EFBB7A362}" presName="node" presStyleLbl="node1" presStyleIdx="4" presStyleCnt="6" custScaleY="100000" custLinFactX="8505" custLinFactY="-1456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4CEA9-D91D-4575-BCDA-3D3BEA483161}" type="pres">
      <dgm:prSet presAssocID="{13CA1675-9D7B-4A90-935E-E0191BC2021C}" presName="sibTrans" presStyleCnt="0"/>
      <dgm:spPr/>
    </dgm:pt>
    <dgm:pt modelId="{0B69D66E-24B5-4F8B-A0FE-2CBAC4BB5B6E}" type="pres">
      <dgm:prSet presAssocID="{291811B0-2BFA-4DF9-98AD-135AC320D9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AF1424-928E-4544-8934-45074BE30C1F}" type="presOf" srcId="{9B2EE3C3-F1AF-4AF8-AB92-071C534391B6}" destId="{34E27CD4-4A4C-43CD-84A3-3182487718EE}" srcOrd="0" destOrd="0" presId="urn:microsoft.com/office/officeart/2005/8/layout/default"/>
    <dgm:cxn modelId="{7D773578-5238-4C3C-844F-97D70E9B7F1F}" type="presOf" srcId="{58FB27D0-5DB3-4E95-A586-757BA66FFF44}" destId="{0FC9DA97-F556-4D93-A349-821CC749100A}" srcOrd="0" destOrd="0" presId="urn:microsoft.com/office/officeart/2005/8/layout/default"/>
    <dgm:cxn modelId="{555F647B-14C9-4D62-BB1E-FB8C09AD31A7}" type="presOf" srcId="{291811B0-2BFA-4DF9-98AD-135AC320D9D1}" destId="{0B69D66E-24B5-4F8B-A0FE-2CBAC4BB5B6E}" srcOrd="0" destOrd="0" presId="urn:microsoft.com/office/officeart/2005/8/layout/default"/>
    <dgm:cxn modelId="{DC776D33-A6D3-435F-BE8E-CC5BEA923C03}" srcId="{2732E1EB-7367-4F5B-9D5C-6741C37769F5}" destId="{E02017F8-782C-41E2-948C-4D092B8F5DA7}" srcOrd="1" destOrd="0" parTransId="{98F487B0-6583-49F2-8588-B52FE336311C}" sibTransId="{D3FB8DA3-8092-4B95-BBD8-90DD9B04F124}"/>
    <dgm:cxn modelId="{23327F57-54B1-40FF-825F-38BD506476F0}" srcId="{2732E1EB-7367-4F5B-9D5C-6741C37769F5}" destId="{D914754B-07EC-4612-9923-CA01791808E9}" srcOrd="3" destOrd="0" parTransId="{3D6243CA-F46E-42BB-A800-0044BD34395F}" sibTransId="{F0E3C04C-0245-468C-85EC-DFA7E9AA5390}"/>
    <dgm:cxn modelId="{D288AFD2-4081-45BC-9B3C-6413B8D9741B}" type="presOf" srcId="{E02017F8-782C-41E2-948C-4D092B8F5DA7}" destId="{954D5D27-F98F-46C2-913D-D72A077D5BC7}" srcOrd="0" destOrd="0" presId="urn:microsoft.com/office/officeart/2005/8/layout/default"/>
    <dgm:cxn modelId="{385B4952-9E2A-4DF8-9A25-86E924992280}" type="presOf" srcId="{2732E1EB-7367-4F5B-9D5C-6741C37769F5}" destId="{E8AEE333-AD3A-4A77-B16F-A6B3A163A058}" srcOrd="0" destOrd="0" presId="urn:microsoft.com/office/officeart/2005/8/layout/default"/>
    <dgm:cxn modelId="{7EE15CBB-BA31-44F0-9986-C51437918F9C}" type="presOf" srcId="{A41B796F-0185-4B06-AA74-D05EFBB7A362}" destId="{077AB789-CE4C-4DAD-BE53-4D4A77D84912}" srcOrd="0" destOrd="0" presId="urn:microsoft.com/office/officeart/2005/8/layout/default"/>
    <dgm:cxn modelId="{655C5073-7B06-4CAF-B7F7-282C42CACA86}" srcId="{2732E1EB-7367-4F5B-9D5C-6741C37769F5}" destId="{58FB27D0-5DB3-4E95-A586-757BA66FFF44}" srcOrd="0" destOrd="0" parTransId="{EBCD1E0F-9346-4176-91C4-961D708D5426}" sibTransId="{8E785FD9-1078-420B-BBDE-091A6CD43035}"/>
    <dgm:cxn modelId="{7F00F2F1-703B-47FB-B718-46B89F0A07CE}" srcId="{2732E1EB-7367-4F5B-9D5C-6741C37769F5}" destId="{291811B0-2BFA-4DF9-98AD-135AC320D9D1}" srcOrd="5" destOrd="0" parTransId="{8D24A09F-FC1D-4964-B180-438DDFA3F479}" sibTransId="{179820F6-D3CF-4245-91F3-324349A75584}"/>
    <dgm:cxn modelId="{2B41F836-FB34-4B55-B301-994088E1F59B}" srcId="{2732E1EB-7367-4F5B-9D5C-6741C37769F5}" destId="{A41B796F-0185-4B06-AA74-D05EFBB7A362}" srcOrd="4" destOrd="0" parTransId="{C3C22391-9001-4531-86A6-41EB2CDCC31A}" sibTransId="{13CA1675-9D7B-4A90-935E-E0191BC2021C}"/>
    <dgm:cxn modelId="{52C71B25-8B69-47D6-B968-E5F340A9E6A8}" type="presOf" srcId="{D914754B-07EC-4612-9923-CA01791808E9}" destId="{6451EABE-A700-46B9-96F9-72063DD5DA9A}" srcOrd="0" destOrd="0" presId="urn:microsoft.com/office/officeart/2005/8/layout/default"/>
    <dgm:cxn modelId="{B14808EB-4198-48A7-9B16-A4C8D60978A5}" srcId="{2732E1EB-7367-4F5B-9D5C-6741C37769F5}" destId="{9B2EE3C3-F1AF-4AF8-AB92-071C534391B6}" srcOrd="2" destOrd="0" parTransId="{68540484-3226-44FA-B80B-25B46425D4B4}" sibTransId="{0D5EDF80-2938-48F4-B47D-4ACBD0BDB10D}"/>
    <dgm:cxn modelId="{2FF04F91-EC42-4A75-953E-A98F586EF2F3}" type="presParOf" srcId="{E8AEE333-AD3A-4A77-B16F-A6B3A163A058}" destId="{0FC9DA97-F556-4D93-A349-821CC749100A}" srcOrd="0" destOrd="0" presId="urn:microsoft.com/office/officeart/2005/8/layout/default"/>
    <dgm:cxn modelId="{5636BC47-1146-40C0-983F-FAA983B54D03}" type="presParOf" srcId="{E8AEE333-AD3A-4A77-B16F-A6B3A163A058}" destId="{6A889C66-4B4D-4AE5-94F8-0E1E95596173}" srcOrd="1" destOrd="0" presId="urn:microsoft.com/office/officeart/2005/8/layout/default"/>
    <dgm:cxn modelId="{042F5D21-EEBE-4D0A-9F8D-D3737AF9B73F}" type="presParOf" srcId="{E8AEE333-AD3A-4A77-B16F-A6B3A163A058}" destId="{954D5D27-F98F-46C2-913D-D72A077D5BC7}" srcOrd="2" destOrd="0" presId="urn:microsoft.com/office/officeart/2005/8/layout/default"/>
    <dgm:cxn modelId="{42EFFA92-2F8E-4A65-9A0D-4BC1EF41C346}" type="presParOf" srcId="{E8AEE333-AD3A-4A77-B16F-A6B3A163A058}" destId="{FA08EF50-54F5-477E-A973-D71EDA536A3C}" srcOrd="3" destOrd="0" presId="urn:microsoft.com/office/officeart/2005/8/layout/default"/>
    <dgm:cxn modelId="{E88B373B-B460-42A5-9F79-96BE3BBF416E}" type="presParOf" srcId="{E8AEE333-AD3A-4A77-B16F-A6B3A163A058}" destId="{34E27CD4-4A4C-43CD-84A3-3182487718EE}" srcOrd="4" destOrd="0" presId="urn:microsoft.com/office/officeart/2005/8/layout/default"/>
    <dgm:cxn modelId="{1B50933F-65F5-4F84-891A-4CC8169CDD56}" type="presParOf" srcId="{E8AEE333-AD3A-4A77-B16F-A6B3A163A058}" destId="{30243852-8567-4E03-A42F-2C17F22615F8}" srcOrd="5" destOrd="0" presId="urn:microsoft.com/office/officeart/2005/8/layout/default"/>
    <dgm:cxn modelId="{B0BFA4B0-F88E-481D-B369-4A7A6AB20C01}" type="presParOf" srcId="{E8AEE333-AD3A-4A77-B16F-A6B3A163A058}" destId="{6451EABE-A700-46B9-96F9-72063DD5DA9A}" srcOrd="6" destOrd="0" presId="urn:microsoft.com/office/officeart/2005/8/layout/default"/>
    <dgm:cxn modelId="{BC14F7BE-269A-4BA6-B068-1741844ED702}" type="presParOf" srcId="{E8AEE333-AD3A-4A77-B16F-A6B3A163A058}" destId="{8E6A8C82-866D-42DA-8769-F0AC1F03F441}" srcOrd="7" destOrd="0" presId="urn:microsoft.com/office/officeart/2005/8/layout/default"/>
    <dgm:cxn modelId="{7689DCD7-F246-481A-B19A-BA9A7B34C60F}" type="presParOf" srcId="{E8AEE333-AD3A-4A77-B16F-A6B3A163A058}" destId="{077AB789-CE4C-4DAD-BE53-4D4A77D84912}" srcOrd="8" destOrd="0" presId="urn:microsoft.com/office/officeart/2005/8/layout/default"/>
    <dgm:cxn modelId="{15F232D3-9B16-4699-8AC7-EED35C4A2334}" type="presParOf" srcId="{E8AEE333-AD3A-4A77-B16F-A6B3A163A058}" destId="{A794CEA9-D91D-4575-BCDA-3D3BEA483161}" srcOrd="9" destOrd="0" presId="urn:microsoft.com/office/officeart/2005/8/layout/default"/>
    <dgm:cxn modelId="{34E136C8-1DC2-4B6B-B2F2-873C9002D74C}" type="presParOf" srcId="{E8AEE333-AD3A-4A77-B16F-A6B3A163A058}" destId="{0B69D66E-24B5-4F8B-A0FE-2CBAC4BB5B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F03539-FD6D-44F1-A134-E09AE126AFB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C9152C-C61E-4F78-B2EC-66F4A8ADA69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1" dirty="0" smtClean="0"/>
            <a:t>Модуль содержит различные тематические материалы:</a:t>
          </a:r>
          <a:endParaRPr lang="ru-RU" sz="2400" dirty="0"/>
        </a:p>
      </dgm:t>
    </dgm:pt>
    <dgm:pt modelId="{D2C6AB31-6CF6-4E4A-9807-1A6E95C43FB9}" type="parTrans" cxnId="{92F81B43-B197-44D3-849C-BC9D98858360}">
      <dgm:prSet/>
      <dgm:spPr/>
      <dgm:t>
        <a:bodyPr/>
        <a:lstStyle/>
        <a:p>
          <a:endParaRPr lang="ru-RU"/>
        </a:p>
      </dgm:t>
    </dgm:pt>
    <dgm:pt modelId="{736E1B34-BBF3-4525-B964-B1767FF29191}" type="sibTrans" cxnId="{92F81B43-B197-44D3-849C-BC9D98858360}">
      <dgm:prSet/>
      <dgm:spPr/>
      <dgm:t>
        <a:bodyPr/>
        <a:lstStyle/>
        <a:p>
          <a:endParaRPr lang="ru-RU"/>
        </a:p>
      </dgm:t>
    </dgm:pt>
    <dgm:pt modelId="{85BCA374-11AA-4DDD-B4FB-835265EE9D66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b="1" dirty="0" smtClean="0"/>
            <a:t>нормативные документы </a:t>
          </a:r>
        </a:p>
        <a:p>
          <a:pPr>
            <a:spcAft>
              <a:spcPts val="600"/>
            </a:spcAft>
          </a:pPr>
          <a:r>
            <a:rPr lang="ru-RU" b="1" dirty="0" smtClean="0"/>
            <a:t>и методические материалы</a:t>
          </a:r>
          <a:endParaRPr lang="ru-RU" dirty="0"/>
        </a:p>
      </dgm:t>
    </dgm:pt>
    <dgm:pt modelId="{7E38C73C-CC9B-4903-BB92-B39DE71446AF}" type="parTrans" cxnId="{2C12C648-3B7E-4839-90E4-CFDAF2406DBA}">
      <dgm:prSet/>
      <dgm:spPr/>
      <dgm:t>
        <a:bodyPr/>
        <a:lstStyle/>
        <a:p>
          <a:endParaRPr lang="ru-RU"/>
        </a:p>
      </dgm:t>
    </dgm:pt>
    <dgm:pt modelId="{67D926FC-75F0-4D7A-B662-5F1EC26FEE61}" type="sibTrans" cxnId="{2C12C648-3B7E-4839-90E4-CFDAF2406DBA}">
      <dgm:prSet/>
      <dgm:spPr/>
      <dgm:t>
        <a:bodyPr/>
        <a:lstStyle/>
        <a:p>
          <a:endParaRPr lang="ru-RU"/>
        </a:p>
      </dgm:t>
    </dgm:pt>
    <dgm:pt modelId="{5DBDF8D7-A424-4C46-BE2F-39C8B629C081}">
      <dgm:prSet phldrT="[Текст]"/>
      <dgm:spPr/>
      <dgm:t>
        <a:bodyPr/>
        <a:lstStyle/>
        <a:p>
          <a:r>
            <a:rPr lang="ru-RU" b="1" dirty="0" smtClean="0"/>
            <a:t>обучающие материалы</a:t>
          </a:r>
          <a:endParaRPr lang="ru-RU" dirty="0"/>
        </a:p>
      </dgm:t>
    </dgm:pt>
    <dgm:pt modelId="{BE3E2B2E-254B-4F7A-9B50-BD778DC22B77}" type="parTrans" cxnId="{EE27A381-0E14-4298-8105-ABDA8980A41B}">
      <dgm:prSet/>
      <dgm:spPr/>
      <dgm:t>
        <a:bodyPr/>
        <a:lstStyle/>
        <a:p>
          <a:endParaRPr lang="ru-RU"/>
        </a:p>
      </dgm:t>
    </dgm:pt>
    <dgm:pt modelId="{2FD71146-A682-4E57-A5B5-CB74A0EF1D57}" type="sibTrans" cxnId="{EE27A381-0E14-4298-8105-ABDA8980A41B}">
      <dgm:prSet/>
      <dgm:spPr/>
      <dgm:t>
        <a:bodyPr/>
        <a:lstStyle/>
        <a:p>
          <a:endParaRPr lang="ru-RU"/>
        </a:p>
      </dgm:t>
    </dgm:pt>
    <dgm:pt modelId="{0F882578-58A1-43DE-A6E9-FDCA77025DB2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b="1" dirty="0" smtClean="0"/>
            <a:t>фото и видео материалы </a:t>
          </a:r>
        </a:p>
        <a:p>
          <a:pPr>
            <a:spcAft>
              <a:spcPts val="600"/>
            </a:spcAft>
          </a:pPr>
          <a:r>
            <a:rPr lang="ru-RU" b="1" dirty="0" smtClean="0"/>
            <a:t>мероприятий</a:t>
          </a:r>
          <a:endParaRPr lang="ru-RU" dirty="0"/>
        </a:p>
      </dgm:t>
    </dgm:pt>
    <dgm:pt modelId="{F4CA6EF8-6E96-44BD-87EC-CFB5BFA7D261}" type="parTrans" cxnId="{23AE7960-CA36-4667-8AAA-0A0378E421F8}">
      <dgm:prSet/>
      <dgm:spPr/>
      <dgm:t>
        <a:bodyPr/>
        <a:lstStyle/>
        <a:p>
          <a:endParaRPr lang="ru-RU"/>
        </a:p>
      </dgm:t>
    </dgm:pt>
    <dgm:pt modelId="{6DC54B78-85C0-46B2-BC62-3231364D4D27}" type="sibTrans" cxnId="{23AE7960-CA36-4667-8AAA-0A0378E421F8}">
      <dgm:prSet/>
      <dgm:spPr/>
      <dgm:t>
        <a:bodyPr/>
        <a:lstStyle/>
        <a:p>
          <a:endParaRPr lang="ru-RU"/>
        </a:p>
      </dgm:t>
    </dgm:pt>
    <dgm:pt modelId="{B500DD25-4224-41A3-8A23-41A8546DF556}" type="pres">
      <dgm:prSet presAssocID="{24F03539-FD6D-44F1-A134-E09AE126AF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98EB6-B3D2-4A25-A116-74D7E58C2D3C}" type="pres">
      <dgm:prSet presAssocID="{77C9152C-C61E-4F78-B2EC-66F4A8ADA69D}" presName="roof" presStyleLbl="dkBgShp" presStyleIdx="0" presStyleCnt="2" custLinFactNeighborY="-18760"/>
      <dgm:spPr/>
      <dgm:t>
        <a:bodyPr/>
        <a:lstStyle/>
        <a:p>
          <a:endParaRPr lang="ru-RU"/>
        </a:p>
      </dgm:t>
    </dgm:pt>
    <dgm:pt modelId="{5DD3A86F-33AE-4170-9116-20FE05DAF9E6}" type="pres">
      <dgm:prSet presAssocID="{77C9152C-C61E-4F78-B2EC-66F4A8ADA69D}" presName="pillars" presStyleCnt="0"/>
      <dgm:spPr/>
    </dgm:pt>
    <dgm:pt modelId="{1CA39A54-3A94-4798-B7F7-4B3FAE703552}" type="pres">
      <dgm:prSet presAssocID="{77C9152C-C61E-4F78-B2EC-66F4A8ADA69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163D4-29D4-442B-8C41-B7F0CA5D778B}" type="pres">
      <dgm:prSet presAssocID="{5DBDF8D7-A424-4C46-BE2F-39C8B629C08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903D1-A732-42AD-A00C-28785FA15CEE}" type="pres">
      <dgm:prSet presAssocID="{0F882578-58A1-43DE-A6E9-FDCA77025DB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6DF39-A993-4CFE-9843-2735E736E1B0}" type="pres">
      <dgm:prSet presAssocID="{77C9152C-C61E-4F78-B2EC-66F4A8ADA69D}" presName="base" presStyleLbl="dkBgShp" presStyleIdx="1" presStyleCnt="2" custLinFactNeighborY="71724"/>
      <dgm:spPr/>
    </dgm:pt>
  </dgm:ptLst>
  <dgm:cxnLst>
    <dgm:cxn modelId="{685233F6-4091-40A1-A46B-75D264434EA3}" type="presOf" srcId="{77C9152C-C61E-4F78-B2EC-66F4A8ADA69D}" destId="{E0098EB6-B3D2-4A25-A116-74D7E58C2D3C}" srcOrd="0" destOrd="0" presId="urn:microsoft.com/office/officeart/2005/8/layout/hList3"/>
    <dgm:cxn modelId="{EE27A381-0E14-4298-8105-ABDA8980A41B}" srcId="{77C9152C-C61E-4F78-B2EC-66F4A8ADA69D}" destId="{5DBDF8D7-A424-4C46-BE2F-39C8B629C081}" srcOrd="1" destOrd="0" parTransId="{BE3E2B2E-254B-4F7A-9B50-BD778DC22B77}" sibTransId="{2FD71146-A682-4E57-A5B5-CB74A0EF1D57}"/>
    <dgm:cxn modelId="{92F81B43-B197-44D3-849C-BC9D98858360}" srcId="{24F03539-FD6D-44F1-A134-E09AE126AFB5}" destId="{77C9152C-C61E-4F78-B2EC-66F4A8ADA69D}" srcOrd="0" destOrd="0" parTransId="{D2C6AB31-6CF6-4E4A-9807-1A6E95C43FB9}" sibTransId="{736E1B34-BBF3-4525-B964-B1767FF29191}"/>
    <dgm:cxn modelId="{2C12C648-3B7E-4839-90E4-CFDAF2406DBA}" srcId="{77C9152C-C61E-4F78-B2EC-66F4A8ADA69D}" destId="{85BCA374-11AA-4DDD-B4FB-835265EE9D66}" srcOrd="0" destOrd="0" parTransId="{7E38C73C-CC9B-4903-BB92-B39DE71446AF}" sibTransId="{67D926FC-75F0-4D7A-B662-5F1EC26FEE61}"/>
    <dgm:cxn modelId="{94479410-F7EA-4B46-9A0D-651C5DC430AE}" type="presOf" srcId="{5DBDF8D7-A424-4C46-BE2F-39C8B629C081}" destId="{0A3163D4-29D4-442B-8C41-B7F0CA5D778B}" srcOrd="0" destOrd="0" presId="urn:microsoft.com/office/officeart/2005/8/layout/hList3"/>
    <dgm:cxn modelId="{3C30E09B-F2B6-464B-8740-E1997BDD482C}" type="presOf" srcId="{0F882578-58A1-43DE-A6E9-FDCA77025DB2}" destId="{AE2903D1-A732-42AD-A00C-28785FA15CEE}" srcOrd="0" destOrd="0" presId="urn:microsoft.com/office/officeart/2005/8/layout/hList3"/>
    <dgm:cxn modelId="{23AE7960-CA36-4667-8AAA-0A0378E421F8}" srcId="{77C9152C-C61E-4F78-B2EC-66F4A8ADA69D}" destId="{0F882578-58A1-43DE-A6E9-FDCA77025DB2}" srcOrd="2" destOrd="0" parTransId="{F4CA6EF8-6E96-44BD-87EC-CFB5BFA7D261}" sibTransId="{6DC54B78-85C0-46B2-BC62-3231364D4D27}"/>
    <dgm:cxn modelId="{DD10D2DE-1CA0-4E0C-8E61-1056784795E4}" type="presOf" srcId="{24F03539-FD6D-44F1-A134-E09AE126AFB5}" destId="{B500DD25-4224-41A3-8A23-41A8546DF556}" srcOrd="0" destOrd="0" presId="urn:microsoft.com/office/officeart/2005/8/layout/hList3"/>
    <dgm:cxn modelId="{9C71A1FB-C093-4F07-A144-9820BA53D65C}" type="presOf" srcId="{85BCA374-11AA-4DDD-B4FB-835265EE9D66}" destId="{1CA39A54-3A94-4798-B7F7-4B3FAE703552}" srcOrd="0" destOrd="0" presId="urn:microsoft.com/office/officeart/2005/8/layout/hList3"/>
    <dgm:cxn modelId="{F54D852E-5B30-44BC-AC48-FA1A34C7229C}" type="presParOf" srcId="{B500DD25-4224-41A3-8A23-41A8546DF556}" destId="{E0098EB6-B3D2-4A25-A116-74D7E58C2D3C}" srcOrd="0" destOrd="0" presId="urn:microsoft.com/office/officeart/2005/8/layout/hList3"/>
    <dgm:cxn modelId="{35F77E68-FB57-4AF1-9AF6-06694001D047}" type="presParOf" srcId="{B500DD25-4224-41A3-8A23-41A8546DF556}" destId="{5DD3A86F-33AE-4170-9116-20FE05DAF9E6}" srcOrd="1" destOrd="0" presId="urn:microsoft.com/office/officeart/2005/8/layout/hList3"/>
    <dgm:cxn modelId="{82E6ED03-AD92-4A5F-823E-775172676D52}" type="presParOf" srcId="{5DD3A86F-33AE-4170-9116-20FE05DAF9E6}" destId="{1CA39A54-3A94-4798-B7F7-4B3FAE703552}" srcOrd="0" destOrd="0" presId="urn:microsoft.com/office/officeart/2005/8/layout/hList3"/>
    <dgm:cxn modelId="{92669630-DE53-4771-BC2D-3988FD1DA2B3}" type="presParOf" srcId="{5DD3A86F-33AE-4170-9116-20FE05DAF9E6}" destId="{0A3163D4-29D4-442B-8C41-B7F0CA5D778B}" srcOrd="1" destOrd="0" presId="urn:microsoft.com/office/officeart/2005/8/layout/hList3"/>
    <dgm:cxn modelId="{52A8EC58-A94A-4587-A750-56FEAA4EE8AF}" type="presParOf" srcId="{5DD3A86F-33AE-4170-9116-20FE05DAF9E6}" destId="{AE2903D1-A732-42AD-A00C-28785FA15CEE}" srcOrd="2" destOrd="0" presId="urn:microsoft.com/office/officeart/2005/8/layout/hList3"/>
    <dgm:cxn modelId="{B509797C-5688-4997-A334-60CD0D697D04}" type="presParOf" srcId="{B500DD25-4224-41A3-8A23-41A8546DF556}" destId="{8C26DF39-A993-4CFE-9843-2735E736E1B0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B8CE4-8402-46E9-A11A-E13302676520}">
      <dsp:nvSpPr>
        <dsp:cNvPr id="0" name=""/>
        <dsp:cNvSpPr/>
      </dsp:nvSpPr>
      <dsp:spPr>
        <a:xfrm rot="5400000">
          <a:off x="-182032" y="182502"/>
          <a:ext cx="1213552" cy="849486"/>
        </a:xfrm>
        <a:prstGeom prst="chevron">
          <a:avLst/>
        </a:prstGeom>
        <a:solidFill>
          <a:srgbClr val="339933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25212"/>
        <a:ext cx="849486" cy="364066"/>
      </dsp:txXfrm>
    </dsp:sp>
    <dsp:sp modelId="{B810CCA5-B1D9-421D-BAC5-20F1327BA5A6}">
      <dsp:nvSpPr>
        <dsp:cNvPr id="0" name=""/>
        <dsp:cNvSpPr/>
      </dsp:nvSpPr>
      <dsp:spPr>
        <a:xfrm rot="5400000">
          <a:off x="2514614" y="-1647375"/>
          <a:ext cx="788809" cy="4119065"/>
        </a:xfrm>
        <a:prstGeom prst="round2SameRect">
          <a:avLst/>
        </a:prstGeom>
        <a:solidFill>
          <a:srgbClr val="B3F9BA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Краеведческие</a:t>
          </a:r>
          <a:r>
            <a:rPr lang="ru-RU" sz="1400" kern="1200" dirty="0" smtClean="0">
              <a:solidFill>
                <a:srgbClr val="0070C0"/>
              </a:solidFill>
            </a:rPr>
            <a:t> - 648</a:t>
          </a:r>
          <a:endParaRPr lang="ru-RU" sz="1400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Военно-исторические</a:t>
          </a:r>
          <a:r>
            <a:rPr lang="ru-RU" sz="1400" kern="1200" dirty="0" smtClean="0">
              <a:solidFill>
                <a:srgbClr val="0070C0"/>
              </a:solidFill>
            </a:rPr>
            <a:t> - 226</a:t>
          </a:r>
          <a:endParaRPr lang="ru-RU" sz="1400" kern="1200" dirty="0">
            <a:solidFill>
              <a:srgbClr val="0070C0"/>
            </a:solidFill>
          </a:endParaRPr>
        </a:p>
      </dsp:txBody>
      <dsp:txXfrm rot="-5400000">
        <a:off x="849486" y="56259"/>
        <a:ext cx="4080559" cy="711797"/>
      </dsp:txXfrm>
    </dsp:sp>
    <dsp:sp modelId="{BD47BBE5-F4F9-4AAE-8A1C-CF46FAB2350D}">
      <dsp:nvSpPr>
        <dsp:cNvPr id="0" name=""/>
        <dsp:cNvSpPr/>
      </dsp:nvSpPr>
      <dsp:spPr>
        <a:xfrm rot="5400000">
          <a:off x="-182032" y="1195436"/>
          <a:ext cx="1213552" cy="849486"/>
        </a:xfrm>
        <a:prstGeom prst="chevron">
          <a:avLst/>
        </a:prstGeom>
        <a:solidFill>
          <a:srgbClr val="FFCC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1438146"/>
        <a:ext cx="849486" cy="364066"/>
      </dsp:txXfrm>
    </dsp:sp>
    <dsp:sp modelId="{6A74DC0C-CDA9-43F5-878A-4F0B78D03280}">
      <dsp:nvSpPr>
        <dsp:cNvPr id="0" name=""/>
        <dsp:cNvSpPr/>
      </dsp:nvSpPr>
      <dsp:spPr>
        <a:xfrm rot="5400000">
          <a:off x="2514614" y="-651724"/>
          <a:ext cx="788809" cy="4119065"/>
        </a:xfrm>
        <a:prstGeom prst="round2SameRect">
          <a:avLst/>
        </a:prstGeom>
        <a:solidFill>
          <a:srgbClr val="FFFEB4">
            <a:alpha val="89804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Общеисторические</a:t>
          </a:r>
          <a:r>
            <a:rPr lang="ru-RU" sz="1400" b="0" kern="1200" dirty="0" smtClean="0">
              <a:solidFill>
                <a:srgbClr val="0070C0"/>
              </a:solidFill>
            </a:rPr>
            <a:t> - 255</a:t>
          </a:r>
          <a:endParaRPr lang="ru-RU" sz="1400" b="0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Этнографические</a:t>
          </a:r>
          <a:r>
            <a:rPr lang="ru-RU" sz="1400" kern="1200" dirty="0" smtClean="0">
              <a:solidFill>
                <a:srgbClr val="0070C0"/>
              </a:solidFill>
            </a:rPr>
            <a:t> - 202</a:t>
          </a:r>
          <a:endParaRPr lang="ru-RU" sz="1400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Исторические монографические </a:t>
          </a:r>
          <a:r>
            <a:rPr lang="ru-RU" sz="1400" kern="1200" dirty="0" smtClean="0">
              <a:solidFill>
                <a:srgbClr val="0070C0"/>
              </a:solidFill>
            </a:rPr>
            <a:t>- 23</a:t>
          </a:r>
          <a:endParaRPr lang="ru-RU" sz="1400" kern="1200" dirty="0">
            <a:solidFill>
              <a:srgbClr val="0070C0"/>
            </a:solidFill>
          </a:endParaRPr>
        </a:p>
      </dsp:txBody>
      <dsp:txXfrm rot="-5400000">
        <a:off x="849486" y="1051910"/>
        <a:ext cx="4080559" cy="711797"/>
      </dsp:txXfrm>
    </dsp:sp>
    <dsp:sp modelId="{1CBC9B00-7D11-45DA-98D9-213C7C246342}">
      <dsp:nvSpPr>
        <dsp:cNvPr id="0" name=""/>
        <dsp:cNvSpPr/>
      </dsp:nvSpPr>
      <dsp:spPr>
        <a:xfrm rot="5400000">
          <a:off x="-182032" y="2208370"/>
          <a:ext cx="1213552" cy="849486"/>
        </a:xfrm>
        <a:prstGeom prst="chevron">
          <a:avLst/>
        </a:prstGeom>
        <a:solidFill>
          <a:srgbClr val="0099FF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2451080"/>
        <a:ext cx="849486" cy="364066"/>
      </dsp:txXfrm>
    </dsp:sp>
    <dsp:sp modelId="{D58825B8-312D-43C6-A040-59B36B12A8E3}">
      <dsp:nvSpPr>
        <dsp:cNvPr id="0" name=""/>
        <dsp:cNvSpPr/>
      </dsp:nvSpPr>
      <dsp:spPr>
        <a:xfrm rot="5400000">
          <a:off x="2514614" y="361210"/>
          <a:ext cx="788809" cy="4119065"/>
        </a:xfrm>
        <a:prstGeom prst="round2SameRect">
          <a:avLst/>
        </a:prstGeom>
        <a:solidFill>
          <a:srgbClr val="B3EAF9">
            <a:alpha val="89804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Литературные</a:t>
          </a:r>
          <a:r>
            <a:rPr lang="ru-RU" sz="1400" kern="1200" dirty="0" smtClean="0">
              <a:solidFill>
                <a:srgbClr val="0070C0"/>
              </a:solidFill>
            </a:rPr>
            <a:t> - 46</a:t>
          </a:r>
          <a:endParaRPr lang="ru-RU" sz="1400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Природоведческие</a:t>
          </a:r>
          <a:r>
            <a:rPr lang="ru-RU" sz="1400" kern="1200" dirty="0" smtClean="0">
              <a:solidFill>
                <a:srgbClr val="0070C0"/>
              </a:solidFill>
            </a:rPr>
            <a:t> - 43</a:t>
          </a:r>
          <a:endParaRPr lang="ru-RU" sz="1400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Художественные</a:t>
          </a:r>
          <a:r>
            <a:rPr lang="ru-RU" sz="1400" kern="1200" dirty="0" smtClean="0">
              <a:solidFill>
                <a:srgbClr val="0070C0"/>
              </a:solidFill>
            </a:rPr>
            <a:t> - 13</a:t>
          </a:r>
          <a:endParaRPr lang="ru-RU" sz="1400" kern="1200" dirty="0">
            <a:solidFill>
              <a:srgbClr val="0070C0"/>
            </a:solidFill>
          </a:endParaRPr>
        </a:p>
      </dsp:txBody>
      <dsp:txXfrm rot="-5400000">
        <a:off x="849486" y="2064844"/>
        <a:ext cx="4080559" cy="711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746FC-FB83-4B15-A525-042700FC9193}">
      <dsp:nvSpPr>
        <dsp:cNvPr id="0" name=""/>
        <dsp:cNvSpPr/>
      </dsp:nvSpPr>
      <dsp:spPr>
        <a:xfrm>
          <a:off x="0" y="0"/>
          <a:ext cx="8882742" cy="147813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780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СООРГАНИЗАТОРОМ </a:t>
          </a:r>
        </a:p>
        <a:p>
          <a:pPr marL="17780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В ПРОВЕДЕНИИ ВЫСТУПИЛА </a:t>
          </a:r>
        </a:p>
        <a:p>
          <a:pPr marL="17780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БЕЛОРУССКАЯ ПРАВОСЛАВНАЯ ЦЕРКОВЬ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0"/>
        <a:ext cx="8882742" cy="1478130"/>
      </dsp:txXfrm>
    </dsp:sp>
    <dsp:sp modelId="{9896C32D-DBAF-4BBA-BAC2-A470DCD353BD}">
      <dsp:nvSpPr>
        <dsp:cNvPr id="0" name=""/>
        <dsp:cNvSpPr/>
      </dsp:nvSpPr>
      <dsp:spPr>
        <a:xfrm>
          <a:off x="989" y="1478130"/>
          <a:ext cx="4659288" cy="310407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Основная идея мероприятия – изучение молодежью истории, культуры и природного наследия нашей Родины в ходе групповых путешествий (экспедиций, туристических походов и экскурсий) в рамках шести заданных направлений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9" y="1478130"/>
        <a:ext cx="4659288" cy="3104074"/>
      </dsp:txXfrm>
    </dsp:sp>
    <dsp:sp modelId="{4EA7245E-C807-4580-A25A-8507DB59B441}">
      <dsp:nvSpPr>
        <dsp:cNvPr id="0" name=""/>
        <dsp:cNvSpPr/>
      </dsp:nvSpPr>
      <dsp:spPr>
        <a:xfrm>
          <a:off x="4661267" y="1496739"/>
          <a:ext cx="4221474" cy="306691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800" b="1" i="0" kern="1200" dirty="0">
            <a:solidFill>
              <a:srgbClr val="002060"/>
            </a:solidFill>
          </a:endParaRPr>
        </a:p>
      </dsp:txBody>
      <dsp:txXfrm>
        <a:off x="4661267" y="1496739"/>
        <a:ext cx="4221474" cy="3066919"/>
      </dsp:txXfrm>
    </dsp:sp>
    <dsp:sp modelId="{A62CAF30-1698-449B-878C-800E84B854CD}">
      <dsp:nvSpPr>
        <dsp:cNvPr id="0" name=""/>
        <dsp:cNvSpPr/>
      </dsp:nvSpPr>
      <dsp:spPr>
        <a:xfrm>
          <a:off x="0" y="4582205"/>
          <a:ext cx="8882742" cy="3448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9DA97-F556-4D93-A349-821CC749100A}">
      <dsp:nvSpPr>
        <dsp:cNvPr id="0" name=""/>
        <dsp:cNvSpPr/>
      </dsp:nvSpPr>
      <dsp:spPr>
        <a:xfrm>
          <a:off x="0" y="392274"/>
          <a:ext cx="2522654" cy="151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АФИША СОБЫТИЙ</a:t>
          </a:r>
          <a:endParaRPr lang="ru-RU" sz="2800" b="1" kern="1200" dirty="0"/>
        </a:p>
      </dsp:txBody>
      <dsp:txXfrm>
        <a:off x="0" y="392274"/>
        <a:ext cx="2522654" cy="1513592"/>
      </dsp:txXfrm>
    </dsp:sp>
    <dsp:sp modelId="{954D5D27-F98F-46C2-913D-D72A077D5BC7}">
      <dsp:nvSpPr>
        <dsp:cNvPr id="0" name=""/>
        <dsp:cNvSpPr/>
      </dsp:nvSpPr>
      <dsp:spPr>
        <a:xfrm>
          <a:off x="2774919" y="392274"/>
          <a:ext cx="2522654" cy="151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СПИКЕРЫ</a:t>
          </a:r>
          <a:endParaRPr lang="ru-RU" sz="2800" b="1" kern="1200" dirty="0"/>
        </a:p>
      </dsp:txBody>
      <dsp:txXfrm>
        <a:off x="2774919" y="392274"/>
        <a:ext cx="2522654" cy="1513592"/>
      </dsp:txXfrm>
    </dsp:sp>
    <dsp:sp modelId="{34E27CD4-4A4C-43CD-84A3-3182487718EE}">
      <dsp:nvSpPr>
        <dsp:cNvPr id="0" name=""/>
        <dsp:cNvSpPr/>
      </dsp:nvSpPr>
      <dsp:spPr>
        <a:xfrm>
          <a:off x="2775827" y="2152265"/>
          <a:ext cx="2522654" cy="151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КОНФЕРЕНЦ</a:t>
          </a:r>
          <a:r>
            <a:rPr lang="be-BY" sz="2800" b="1" kern="1200" dirty="0" smtClean="0"/>
            <a:t>-</a:t>
          </a:r>
          <a:r>
            <a:rPr lang="ru-RU" sz="2800" b="1" kern="1200" dirty="0" smtClean="0"/>
            <a:t>ЗАЛ</a:t>
          </a:r>
          <a:endParaRPr lang="ru-RU" sz="2800" b="1" kern="1200" dirty="0"/>
        </a:p>
      </dsp:txBody>
      <dsp:txXfrm>
        <a:off x="2775827" y="2152265"/>
        <a:ext cx="2522654" cy="1513592"/>
      </dsp:txXfrm>
    </dsp:sp>
    <dsp:sp modelId="{6451EABE-A700-46B9-96F9-72063DD5DA9A}">
      <dsp:nvSpPr>
        <dsp:cNvPr id="0" name=""/>
        <dsp:cNvSpPr/>
      </dsp:nvSpPr>
      <dsp:spPr>
        <a:xfrm>
          <a:off x="0" y="2158132"/>
          <a:ext cx="2522654" cy="151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БИБЛИОТЕКА</a:t>
          </a:r>
          <a:endParaRPr lang="ru-RU" sz="2800" b="1" kern="1200" dirty="0"/>
        </a:p>
      </dsp:txBody>
      <dsp:txXfrm>
        <a:off x="0" y="2158132"/>
        <a:ext cx="2522654" cy="1513592"/>
      </dsp:txXfrm>
    </dsp:sp>
    <dsp:sp modelId="{077AB789-CE4C-4DAD-BE53-4D4A77D84912}">
      <dsp:nvSpPr>
        <dsp:cNvPr id="0" name=""/>
        <dsp:cNvSpPr/>
      </dsp:nvSpPr>
      <dsp:spPr>
        <a:xfrm>
          <a:off x="5512125" y="424070"/>
          <a:ext cx="2522654" cy="151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ПАРТНЕРЫ</a:t>
          </a:r>
          <a:endParaRPr lang="ru-RU" sz="2800" b="1" kern="1200" dirty="0"/>
        </a:p>
      </dsp:txBody>
      <dsp:txXfrm>
        <a:off x="5512125" y="424070"/>
        <a:ext cx="2522654" cy="1513592"/>
      </dsp:txXfrm>
    </dsp:sp>
    <dsp:sp modelId="{0B69D66E-24B5-4F8B-A0FE-2CBAC4BB5B6E}">
      <dsp:nvSpPr>
        <dsp:cNvPr id="0" name=""/>
        <dsp:cNvSpPr/>
      </dsp:nvSpPr>
      <dsp:spPr>
        <a:xfrm>
          <a:off x="5549839" y="2158132"/>
          <a:ext cx="2522654" cy="1513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</a:t>
          </a:r>
          <a:r>
            <a:rPr lang="ru-RU" sz="2800" b="1" kern="1200" dirty="0" smtClean="0"/>
            <a:t>РАНСЛЯЦИИ</a:t>
          </a:r>
          <a:endParaRPr lang="ru-RU" sz="2800" b="1" kern="1200" dirty="0"/>
        </a:p>
      </dsp:txBody>
      <dsp:txXfrm>
        <a:off x="5549839" y="2158132"/>
        <a:ext cx="2522654" cy="1513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98EB6-B3D2-4A25-A116-74D7E58C2D3C}">
      <dsp:nvSpPr>
        <dsp:cNvPr id="0" name=""/>
        <dsp:cNvSpPr/>
      </dsp:nvSpPr>
      <dsp:spPr>
        <a:xfrm>
          <a:off x="0" y="0"/>
          <a:ext cx="8643998" cy="96202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Модуль содержит различные тематические материалы:</a:t>
          </a:r>
          <a:endParaRPr lang="ru-RU" sz="2400" kern="1200" dirty="0"/>
        </a:p>
      </dsp:txBody>
      <dsp:txXfrm>
        <a:off x="0" y="0"/>
        <a:ext cx="8643998" cy="962023"/>
      </dsp:txXfrm>
    </dsp:sp>
    <dsp:sp modelId="{1CA39A54-3A94-4798-B7F7-4B3FAE703552}">
      <dsp:nvSpPr>
        <dsp:cNvPr id="0" name=""/>
        <dsp:cNvSpPr/>
      </dsp:nvSpPr>
      <dsp:spPr>
        <a:xfrm>
          <a:off x="4220" y="962023"/>
          <a:ext cx="2878518" cy="202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900" b="1" kern="1200" dirty="0" smtClean="0"/>
            <a:t>нормативные документы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900" b="1" kern="1200" dirty="0" smtClean="0"/>
            <a:t>и методические материалы</a:t>
          </a:r>
          <a:endParaRPr lang="ru-RU" sz="2900" kern="1200" dirty="0"/>
        </a:p>
      </dsp:txBody>
      <dsp:txXfrm>
        <a:off x="4220" y="962023"/>
        <a:ext cx="2878518" cy="2020248"/>
      </dsp:txXfrm>
    </dsp:sp>
    <dsp:sp modelId="{0A3163D4-29D4-442B-8C41-B7F0CA5D778B}">
      <dsp:nvSpPr>
        <dsp:cNvPr id="0" name=""/>
        <dsp:cNvSpPr/>
      </dsp:nvSpPr>
      <dsp:spPr>
        <a:xfrm>
          <a:off x="2882739" y="962023"/>
          <a:ext cx="2878518" cy="202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обучающие материалы</a:t>
          </a:r>
          <a:endParaRPr lang="ru-RU" sz="2900" kern="1200" dirty="0"/>
        </a:p>
      </dsp:txBody>
      <dsp:txXfrm>
        <a:off x="2882739" y="962023"/>
        <a:ext cx="2878518" cy="2020248"/>
      </dsp:txXfrm>
    </dsp:sp>
    <dsp:sp modelId="{AE2903D1-A732-42AD-A00C-28785FA15CEE}">
      <dsp:nvSpPr>
        <dsp:cNvPr id="0" name=""/>
        <dsp:cNvSpPr/>
      </dsp:nvSpPr>
      <dsp:spPr>
        <a:xfrm>
          <a:off x="5761258" y="962023"/>
          <a:ext cx="2878518" cy="202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900" b="1" kern="1200" dirty="0" smtClean="0"/>
            <a:t>фото и видео материалы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900" b="1" kern="1200" dirty="0" smtClean="0"/>
            <a:t>мероприятий</a:t>
          </a:r>
          <a:endParaRPr lang="ru-RU" sz="2900" kern="1200" dirty="0"/>
        </a:p>
      </dsp:txBody>
      <dsp:txXfrm>
        <a:off x="5761258" y="962023"/>
        <a:ext cx="2878518" cy="2020248"/>
      </dsp:txXfrm>
    </dsp:sp>
    <dsp:sp modelId="{8C26DF39-A993-4CFE-9843-2735E736E1B0}">
      <dsp:nvSpPr>
        <dsp:cNvPr id="0" name=""/>
        <dsp:cNvSpPr/>
      </dsp:nvSpPr>
      <dsp:spPr>
        <a:xfrm>
          <a:off x="0" y="2982271"/>
          <a:ext cx="8643998" cy="2244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7817-47D6-4504-A7D3-68D3B2B4B62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97B47-8EC6-4350-A3CE-D9127C53D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8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365129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2.jf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" y="2252689"/>
            <a:ext cx="8803431" cy="2602343"/>
          </a:xfrm>
          <a:prstGeom prst="rect">
            <a:avLst/>
          </a:prstGeom>
          <a:noFill/>
          <a:ln>
            <a:noFill/>
          </a:ln>
        </p:spPr>
        <p:txBody>
          <a:bodyPr wrap="square" lIns="91411" tIns="91411" rIns="91411" bIns="91411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2500" dirty="0" smtClean="0">
                <a:latin typeface="+mn-lt"/>
              </a:rPr>
              <a:t>АКТУАЛЬНЫЕ АСПЕКТЫ ОРГАНИЗАЦИИ ДЕЯТЕЛЬНОСТИ УЧРЕЖДЕНИЙ ОБРАЗОВАНИЯ В ОБЛАСТИ ПАТРИОТИЧЕСКОГО ВОСПИТАНИЯ СРЕДСТВАМИ КРАЕВЕДЕНИЯ, МУЗЕЙНОЙ ПЕДАГОГИКИ. ИНТЕРАКТИВНАЯ ПЛАТФОРМА ПАТРИОТИЧЕСКОГО ВОСПИТАНИЯ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3030" y="195948"/>
            <a:ext cx="8004175" cy="1152525"/>
          </a:xfrm>
          <a:prstGeom prst="rect">
            <a:avLst/>
          </a:prstGeom>
          <a:noFill/>
          <a:ln>
            <a:noFill/>
          </a:ln>
        </p:spPr>
        <p:txBody>
          <a:bodyPr wrap="square" lIns="91411" tIns="91411" rIns="91411" bIns="91411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sz="1800" dirty="0" smtClean="0">
                <a:solidFill>
                  <a:schemeClr val="bg1"/>
                </a:solidFill>
                <a:ea typeface="+mn-ea"/>
              </a:rPr>
              <a:t>УЧРЕЖДЕНИЕ ОБРАЗОВАНИЯ </a:t>
            </a:r>
            <a:br>
              <a:rPr lang="ru-RU" sz="1800" dirty="0" smtClean="0">
                <a:solidFill>
                  <a:schemeClr val="bg1"/>
                </a:solidFill>
                <a:ea typeface="+mn-ea"/>
              </a:rPr>
            </a:br>
            <a:r>
              <a:rPr lang="ru-RU" sz="1800" dirty="0" smtClean="0">
                <a:solidFill>
                  <a:schemeClr val="bg1"/>
                </a:solidFill>
                <a:ea typeface="+mn-ea"/>
              </a:rPr>
              <a:t>«РЕСПУБЛИКАНСКИЙ ЦЕНТР ЭКОЛОГИИ И КРАЕВЕДЕНИЯ»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396" y="5442859"/>
            <a:ext cx="1200604" cy="1164092"/>
          </a:xfrm>
          <a:prstGeom prst="ellipse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38250" y="5720897"/>
            <a:ext cx="21605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b="1" dirty="0">
                <a:solidFill>
                  <a:srgbClr val="99FF66"/>
                </a:solidFill>
                <a:latin typeface="Constantia" pitchFamily="18" charset="0"/>
              </a:rPr>
              <a:t>www.rcek.by</a:t>
            </a:r>
          </a:p>
          <a:p>
            <a:pPr algn="ctr" eaLnBrk="1" hangingPunct="1"/>
            <a:r>
              <a:rPr lang="en-US" altLang="ru-RU" b="1" dirty="0">
                <a:solidFill>
                  <a:srgbClr val="99FF66"/>
                </a:solidFill>
                <a:latin typeface="Constantia" pitchFamily="18" charset="0"/>
              </a:rPr>
              <a:t>info@rcek.by</a:t>
            </a:r>
            <a:endParaRPr lang="ru-RU" altLang="ru-RU" dirty="0">
              <a:solidFill>
                <a:srgbClr val="99FF66"/>
              </a:solidFill>
            </a:endParaRPr>
          </a:p>
        </p:txBody>
      </p:sp>
      <p:sp>
        <p:nvSpPr>
          <p:cNvPr id="13" name="Rectangle 150"/>
          <p:cNvSpPr txBox="1">
            <a:spLocks noChangeArrowheads="1"/>
          </p:cNvSpPr>
          <p:nvPr/>
        </p:nvSpPr>
        <p:spPr bwMode="auto">
          <a:xfrm>
            <a:off x="4103916" y="5170716"/>
            <a:ext cx="4733699" cy="15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dirty="0" smtClean="0">
                <a:solidFill>
                  <a:schemeClr val="bg1"/>
                </a:solidFill>
                <a:latin typeface="+mn-lt"/>
              </a:rPr>
              <a:t>КРАВЕЦ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dirty="0" smtClean="0">
                <a:solidFill>
                  <a:schemeClr val="bg1"/>
                </a:solidFill>
                <a:latin typeface="+mn-lt"/>
              </a:rPr>
              <a:t>Александра Евгеньевна,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</a:rPr>
              <a:t>заведующий отделом краеведения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</a:rPr>
              <a:t>и патриотического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366656"/>
            <a:ext cx="9144000" cy="149134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1514" y="174173"/>
            <a:ext cx="6411686" cy="8055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ТУРИСТСКО-ЭКСКУРСИОННАЯ ДЕЯТЕЛЬНОСТЬ</a:t>
            </a:r>
            <a:endParaRPr lang="ru-RU" sz="2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4985" y="2089538"/>
            <a:ext cx="8894031" cy="2678925"/>
            <a:chOff x="595274" y="1714488"/>
            <a:chExt cx="9813660" cy="357190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5381620" y="2786058"/>
              <a:ext cx="5027314" cy="2460268"/>
            </a:xfrm>
            <a:prstGeom prst="homePlate">
              <a:avLst>
                <a:gd name="adj" fmla="val 2633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350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gray">
            <a:xfrm>
              <a:off x="4667240" y="2786058"/>
              <a:ext cx="3727997" cy="2482881"/>
            </a:xfrm>
            <a:prstGeom prst="homePlate">
              <a:avLst>
                <a:gd name="adj" fmla="val 27268"/>
              </a:avLst>
            </a:prstGeom>
            <a:solidFill>
              <a:srgbClr val="F6C700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altLang="ru-RU" sz="1350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ltGray">
            <a:xfrm>
              <a:off x="3024166" y="2786058"/>
              <a:ext cx="3202433" cy="2482881"/>
            </a:xfrm>
            <a:prstGeom prst="homePlate">
              <a:avLst>
                <a:gd name="adj" fmla="val 25004"/>
              </a:avLst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altLang="ru-RU" sz="1350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1777800" y="1785926"/>
              <a:ext cx="8214797" cy="12144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267"/>
                </a:cxn>
                <a:cxn ang="0">
                  <a:pos x="3454" y="267"/>
                </a:cxn>
                <a:cxn ang="0">
                  <a:pos x="3292" y="8"/>
                </a:cxn>
                <a:cxn ang="0">
                  <a:pos x="0" y="0"/>
                </a:cxn>
              </a:cxnLst>
              <a:rect l="0" t="0" r="r" b="b"/>
              <a:pathLst>
                <a:path w="3454" h="267">
                  <a:moveTo>
                    <a:pt x="0" y="0"/>
                  </a:moveTo>
                  <a:lnTo>
                    <a:pt x="87" y="267"/>
                  </a:lnTo>
                  <a:lnTo>
                    <a:pt x="3454" y="267"/>
                  </a:lnTo>
                  <a:lnTo>
                    <a:pt x="329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978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 dirty="0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ltGray">
            <a:xfrm>
              <a:off x="595274" y="1785926"/>
              <a:ext cx="3571900" cy="3500462"/>
            </a:xfrm>
            <a:prstGeom prst="homePlate">
              <a:avLst>
                <a:gd name="adj" fmla="val 24981"/>
              </a:avLst>
            </a:prstGeom>
            <a:blipFill>
              <a:blip r:embed="rId3"/>
              <a:stretch>
                <a:fillRect/>
              </a:stretch>
            </a:blipFill>
            <a:ln w="12700" algn="ctr">
              <a:noFill/>
              <a:prstDash val="dash"/>
              <a:miter lim="800000"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altLang="ru-RU" sz="1350"/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 bwMode="auto">
            <a:xfrm>
              <a:off x="3866494" y="1714488"/>
              <a:ext cx="5629055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ru-RU" sz="1650" b="1" dirty="0">
                  <a:solidFill>
                    <a:srgbClr val="002060"/>
                  </a:solidFill>
                </a:rPr>
                <a:t> выявление, сохранение </a:t>
              </a:r>
            </a:p>
            <a:p>
              <a:pPr algn="ctr"/>
              <a:r>
                <a:rPr lang="ru-RU" sz="1650" b="1" dirty="0">
                  <a:solidFill>
                    <a:srgbClr val="002060"/>
                  </a:solidFill>
                </a:rPr>
                <a:t>и популяризация историко-культурного </a:t>
              </a:r>
            </a:p>
            <a:p>
              <a:pPr algn="ctr"/>
              <a:r>
                <a:rPr lang="ru-RU" sz="1650" b="1" dirty="0">
                  <a:solidFill>
                    <a:srgbClr val="002060"/>
                  </a:solidFill>
                </a:rPr>
                <a:t>и природного наследия </a:t>
              </a:r>
              <a:endParaRPr lang="ru-RU" sz="1650" b="1" kern="0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+mj-ea"/>
                <a:cs typeface="+mj-cs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black">
            <a:xfrm>
              <a:off x="3952860" y="3400339"/>
              <a:ext cx="1946273" cy="1231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МАЛОЙ РОДИНЫ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black">
            <a:xfrm>
              <a:off x="6167438" y="3786191"/>
              <a:ext cx="1946273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РЕГИОНА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black">
            <a:xfrm>
              <a:off x="8453454" y="3857628"/>
              <a:ext cx="1714512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СТРАНЫ 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4" descr="C:\Users\User\Desktop\Рисунок5.jpg"/>
          <p:cNvPicPr>
            <a:picLocks noChangeAspect="1" noChangeArrowheads="1"/>
          </p:cNvPicPr>
          <p:nvPr/>
        </p:nvPicPr>
        <p:blipFill>
          <a:blip r:embed="rId4"/>
          <a:srcRect t="89584"/>
          <a:stretch>
            <a:fillRect/>
          </a:stretch>
        </p:blipFill>
        <p:spPr bwMode="auto">
          <a:xfrm>
            <a:off x="0" y="5089933"/>
            <a:ext cx="9144000" cy="910817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0" y="5197091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i="1" dirty="0">
                <a:solidFill>
                  <a:srgbClr val="002060"/>
                </a:solidFill>
              </a:rPr>
              <a:t>Любовь к родному краю, родной культуре, родной речи начинается с малого – любви к своей семье, </a:t>
            </a:r>
          </a:p>
          <a:p>
            <a:pPr algn="ctr"/>
            <a:r>
              <a:rPr lang="ru-RU" sz="1350" b="1" i="1" dirty="0">
                <a:solidFill>
                  <a:srgbClr val="002060"/>
                </a:solidFill>
              </a:rPr>
              <a:t>к своему жилищу, к своему детскому саду. Постепенно расширяясь, эта любовь переходит в любовь к родной стране, к ее истории, прошлому и настоящему, ко всему человечеству.</a:t>
            </a:r>
            <a:r>
              <a:rPr lang="ru-RU" sz="1350" b="1" i="1" dirty="0">
                <a:solidFill>
                  <a:srgbClr val="002060"/>
                </a:solidFill>
                <a:latin typeface="Monotype Corsiva" pitchFamily="66" charset="0"/>
              </a:rPr>
              <a:t>      </a:t>
            </a:r>
            <a:r>
              <a:rPr lang="ru-RU" sz="1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Д.С. Лихачев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4774" y="290173"/>
            <a:ext cx="8554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kern="0" spc="28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ЭКСКУРСИОННО-ОБРАЗОВАТЕЛЬНЫХ ПРОГРАММ </a:t>
            </a:r>
          </a:p>
          <a:p>
            <a:pPr>
              <a:defRPr/>
            </a:pPr>
            <a:r>
              <a:rPr lang="ru-RU" sz="2200" b="1" kern="0" spc="28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ОБУЧАЮЩИХСЯ ОБРАЗОВАТЕЛЬНЫХ УЧРЕЖДЕНИЙ </a:t>
            </a:r>
            <a:endParaRPr lang="ru-RU" altLang="ru-RU" sz="2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8563" y="1821645"/>
            <a:ext cx="4661330" cy="3643338"/>
            <a:chOff x="238084" y="1285860"/>
            <a:chExt cx="5934076" cy="4567238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gray">
            <a:xfrm>
              <a:off x="238084" y="1285860"/>
              <a:ext cx="5934076" cy="4567238"/>
            </a:xfrm>
            <a:prstGeom prst="rightArrow">
              <a:avLst>
                <a:gd name="adj1" fmla="val 79306"/>
                <a:gd name="adj2" fmla="val 31905"/>
              </a:avLst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blackWhite">
            <a:xfrm>
              <a:off x="452398" y="1928802"/>
              <a:ext cx="4628437" cy="813279"/>
            </a:xfrm>
            <a:prstGeom prst="roundRect">
              <a:avLst>
                <a:gd name="adj" fmla="val 9106"/>
              </a:avLst>
            </a:prstGeom>
            <a:solidFill>
              <a:srgbClr val="EC997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blackWhite">
            <a:xfrm>
              <a:off x="442707" y="4442627"/>
              <a:ext cx="4644948" cy="823636"/>
            </a:xfrm>
            <a:prstGeom prst="roundRect">
              <a:avLst>
                <a:gd name="adj" fmla="val 9106"/>
              </a:avLst>
            </a:prstGeom>
            <a:solidFill>
              <a:srgbClr val="87BF6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67866" algn="ctr">
                <a:lnSpc>
                  <a:spcPct val="80000"/>
                </a:lnSpc>
              </a:pPr>
              <a:r>
                <a:rPr lang="ru-RU" sz="1350" b="1" dirty="0">
                  <a:solidFill>
                    <a:schemeClr val="bg1"/>
                  </a:solidFill>
                </a:rPr>
                <a:t>пешеходные </a:t>
              </a:r>
            </a:p>
            <a:p>
              <a:pPr marL="67866" algn="ctr">
                <a:lnSpc>
                  <a:spcPct val="80000"/>
                </a:lnSpc>
              </a:pPr>
              <a:r>
                <a:rPr lang="ru-RU" sz="1350" b="1" dirty="0" err="1">
                  <a:solidFill>
                    <a:schemeClr val="bg1"/>
                  </a:solidFill>
                </a:rPr>
                <a:t>квест</a:t>
              </a:r>
              <a:r>
                <a:rPr lang="ru-RU" sz="1350" b="1" dirty="0">
                  <a:solidFill>
                    <a:schemeClr val="bg1"/>
                  </a:solidFill>
                </a:rPr>
                <a:t>-экскурсии по г. Минску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blackWhite">
            <a:xfrm>
              <a:off x="442707" y="2897826"/>
              <a:ext cx="4628437" cy="1376156"/>
            </a:xfrm>
            <a:prstGeom prst="roundRect">
              <a:avLst>
                <a:gd name="adj" fmla="val 9106"/>
              </a:avLst>
            </a:prstGeom>
            <a:solidFill>
              <a:srgbClr val="0083C4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9299" y="321468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algn="ctr">
              <a:lnSpc>
                <a:spcPct val="80000"/>
              </a:lnSpc>
            </a:pPr>
            <a:r>
              <a:rPr lang="ru-RU" sz="1350" b="1" dirty="0">
                <a:solidFill>
                  <a:schemeClr val="bg1"/>
                </a:solidFill>
              </a:rPr>
              <a:t>перечень виртуальных экскурсий по музеям учреждений образования, туров по мемориальным комплексам, путешествий </a:t>
            </a:r>
          </a:p>
          <a:p>
            <a:pPr marL="135731" algn="ctr">
              <a:lnSpc>
                <a:spcPct val="80000"/>
              </a:lnSpc>
            </a:pPr>
            <a:r>
              <a:rPr lang="ru-RU" sz="1350" b="1" dirty="0">
                <a:solidFill>
                  <a:schemeClr val="bg1"/>
                </a:solidFill>
              </a:rPr>
              <a:t>по памятным местам нашей страны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877" y="2357430"/>
            <a:ext cx="34290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algn="ctr">
              <a:lnSpc>
                <a:spcPct val="80000"/>
              </a:lnSpc>
            </a:pPr>
            <a:r>
              <a:rPr lang="ru-RU" sz="1350" b="1" dirty="0">
                <a:solidFill>
                  <a:schemeClr val="bg1"/>
                </a:solidFill>
              </a:rPr>
              <a:t>информационные материалы о туристско-экскурсионных программах </a:t>
            </a:r>
          </a:p>
        </p:txBody>
      </p:sp>
      <p:grpSp>
        <p:nvGrpSpPr>
          <p:cNvPr id="17" name="Diagram group"/>
          <p:cNvGrpSpPr/>
          <p:nvPr/>
        </p:nvGrpSpPr>
        <p:grpSpPr>
          <a:xfrm>
            <a:off x="4679157" y="2303851"/>
            <a:ext cx="4232702" cy="2732504"/>
            <a:chOff x="4661267" y="1496739"/>
            <a:chExt cx="4221474" cy="306691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18" name="Группа 16"/>
            <p:cNvGrpSpPr/>
            <p:nvPr/>
          </p:nvGrpSpPr>
          <p:grpSpPr>
            <a:xfrm>
              <a:off x="4661267" y="1496739"/>
              <a:ext cx="4221474" cy="3066919"/>
              <a:chOff x="4661267" y="1496739"/>
              <a:chExt cx="4221474" cy="306691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4661267" y="1496739"/>
                <a:ext cx="4221474" cy="3066919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Прямоугольник 19"/>
              <p:cNvSpPr/>
              <p:nvPr/>
            </p:nvSpPr>
            <p:spPr>
              <a:xfrm>
                <a:off x="4661267" y="1496739"/>
                <a:ext cx="4221474" cy="306691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</a:pPr>
                <a:endParaRPr lang="ru-RU" sz="2100" b="1" dirty="0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21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247491"/>
            <a:ext cx="9144000" cy="1730828"/>
          </a:xfrm>
          <a:prstGeom prst="rect">
            <a:avLst/>
          </a:prstGeom>
          <a:noFill/>
        </p:spPr>
      </p:pic>
      <p:sp>
        <p:nvSpPr>
          <p:cNvPr id="22" name="AutoShape 120"/>
          <p:cNvSpPr>
            <a:spLocks noChangeArrowheads="1"/>
          </p:cNvSpPr>
          <p:nvPr/>
        </p:nvSpPr>
        <p:spPr bwMode="gray">
          <a:xfrm>
            <a:off x="3929058" y="5411404"/>
            <a:ext cx="4729181" cy="300377"/>
          </a:xfrm>
          <a:prstGeom prst="wedgeRectCallout">
            <a:avLst>
              <a:gd name="adj1" fmla="val 2546"/>
              <a:gd name="adj2" fmla="val -130141"/>
            </a:avLst>
          </a:prstGeom>
          <a:solidFill>
            <a:srgbClr val="0075B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chemeClr val="bg1"/>
                </a:solidFill>
              </a:rPr>
              <a:t>«Туристско-экскурсионная работа»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303711" y="6036428"/>
            <a:ext cx="160735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650" b="1" dirty="0">
                <a:solidFill>
                  <a:srgbClr val="99FF66"/>
                </a:solidFill>
                <a:latin typeface="+mn-lt"/>
              </a:rPr>
              <a:t>www.rcek.by</a:t>
            </a:r>
          </a:p>
        </p:txBody>
      </p:sp>
      <p:sp>
        <p:nvSpPr>
          <p:cNvPr id="24" name="Овал 23"/>
          <p:cNvSpPr/>
          <p:nvPr/>
        </p:nvSpPr>
        <p:spPr>
          <a:xfrm>
            <a:off x="378594" y="5585299"/>
            <a:ext cx="925117" cy="910817"/>
          </a:xfrm>
          <a:prstGeom prst="ellipse">
            <a:avLst/>
          </a:prstGeom>
          <a:blipFill dpi="0" rotWithShape="1">
            <a:blip r:embed="rId4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2513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228600" y="0"/>
            <a:ext cx="8675913" cy="105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ДНЕВНИК ПУТЕШЕСТВЕННИКА – документ о посещенных объектах историко-культурного и природного наследия страны</a:t>
            </a:r>
          </a:p>
        </p:txBody>
      </p:sp>
      <p:sp>
        <p:nvSpPr>
          <p:cNvPr id="9" name="AutoShape 120"/>
          <p:cNvSpPr>
            <a:spLocks noChangeArrowheads="1"/>
          </p:cNvSpPr>
          <p:nvPr/>
        </p:nvSpPr>
        <p:spPr bwMode="gray">
          <a:xfrm>
            <a:off x="3995059" y="1147310"/>
            <a:ext cx="4811486" cy="1040719"/>
          </a:xfrm>
          <a:prstGeom prst="wedgeRectCallout">
            <a:avLst>
              <a:gd name="adj1" fmla="val -39991"/>
              <a:gd name="adj2" fmla="val 70698"/>
            </a:avLst>
          </a:prstGeom>
          <a:solidFill>
            <a:schemeClr val="accent6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altLang="ru-RU" sz="2400" b="1" dirty="0" smtClean="0">
                <a:solidFill>
                  <a:schemeClr val="bg1"/>
                </a:solidFill>
              </a:rPr>
              <a:t>РЕСПУБЛИКАНСКИЙ КОНКУРС </a:t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«НАТАТКІ ЮНАГА ВАНДРОЎНІКА»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5948" y="1524000"/>
            <a:ext cx="3516081" cy="391885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36371" y="2460171"/>
            <a:ext cx="3875314" cy="345077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693228" y="3080656"/>
            <a:ext cx="3222170" cy="348343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41514" y="5976257"/>
            <a:ext cx="4571999" cy="6966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КРАЕВЕДЧЕСКИЕ </a:t>
            </a:r>
            <a:b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ПРОЕКТЫ</a:t>
            </a:r>
            <a:endParaRPr lang="ru-RU" sz="2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380999" y="151495"/>
            <a:ext cx="852351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2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РЕСПУБЛИКАНСКАЯ АКЦИЯ </a:t>
            </a:r>
          </a:p>
          <a:p>
            <a:pPr algn="r">
              <a:lnSpc>
                <a:spcPct val="12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«Я ГЭТЫ КРАЙ РАДЗІМАЮ ЗАВУ» (2019-2022)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7058" y="2950028"/>
            <a:ext cx="4136571" cy="27342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127" y="1747890"/>
            <a:ext cx="4934587" cy="327042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174170" y="-1"/>
            <a:ext cx="8523514" cy="11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Всебелорусская молодежная экспедиция</a:t>
            </a:r>
          </a:p>
          <a:p>
            <a:pPr>
              <a:defRPr/>
            </a:pPr>
            <a:r>
              <a:rPr lang="ru-RU" alt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</a:rPr>
              <a:t>МАРШРУТАМИ ПАМЯТИ.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МАРШРУТАМИ ЕДИНСТВА»</a:t>
            </a:r>
            <a:r>
              <a:rPr lang="ru-RU" alt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805785400"/>
              </p:ext>
            </p:extLst>
          </p:nvPr>
        </p:nvGraphicFramePr>
        <p:xfrm>
          <a:off x="130629" y="1735809"/>
          <a:ext cx="8882742" cy="4927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5548393" y="536857"/>
            <a:ext cx="3257531" cy="2397903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9549" y="0"/>
            <a:ext cx="85544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Всебелорусская молодежная экспедиция</a:t>
            </a:r>
          </a:p>
          <a:p>
            <a:pPr>
              <a:defRPr/>
            </a:pPr>
            <a:r>
              <a:rPr lang="ru-RU" altLang="ru-RU" sz="25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500" b="1" dirty="0">
                <a:solidFill>
                  <a:schemeClr val="bg1"/>
                </a:solidFill>
              </a:rPr>
              <a:t>МАРШРУТАМИ ПАМЯТИ.</a:t>
            </a:r>
          </a:p>
          <a:p>
            <a:pPr>
              <a:defRPr/>
            </a:pPr>
            <a:r>
              <a:rPr lang="ru-RU" sz="2500" b="1" dirty="0">
                <a:solidFill>
                  <a:schemeClr val="bg1"/>
                </a:solidFill>
              </a:rPr>
              <a:t>                           МАРШРУТАМИ ЕДИНСТВА»</a:t>
            </a:r>
            <a:r>
              <a:rPr lang="ru-RU" altLang="ru-RU" sz="25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26018" y="646331"/>
            <a:ext cx="2443148" cy="17984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grpSp>
        <p:nvGrpSpPr>
          <p:cNvPr id="15" name="Diagram group"/>
          <p:cNvGrpSpPr/>
          <p:nvPr/>
        </p:nvGrpSpPr>
        <p:grpSpPr>
          <a:xfrm>
            <a:off x="232141" y="2253647"/>
            <a:ext cx="8679717" cy="637514"/>
            <a:chOff x="0" y="10156"/>
            <a:chExt cx="8679717" cy="63751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16" name="Группа 15"/>
            <p:cNvGrpSpPr/>
            <p:nvPr/>
          </p:nvGrpSpPr>
          <p:grpSpPr>
            <a:xfrm>
              <a:off x="0" y="10156"/>
              <a:ext cx="8679717" cy="637514"/>
              <a:chOff x="0" y="10156"/>
              <a:chExt cx="8679717" cy="637514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10156"/>
                <a:ext cx="8679717" cy="63751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TextBox 17"/>
              <p:cNvSpPr txBox="1"/>
              <p:nvPr/>
            </p:nvSpPr>
            <p:spPr>
              <a:xfrm>
                <a:off x="0" y="10156"/>
                <a:ext cx="8679717" cy="6375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2400" b="1" kern="1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              ВИДЫ ТВОРЧЕСКИХ ПРОЕКТОВ</a:t>
                </a:r>
                <a:endParaRPr lang="ru-RU" sz="2400" b="1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Diagram group"/>
          <p:cNvGrpSpPr/>
          <p:nvPr/>
        </p:nvGrpSpPr>
        <p:grpSpPr>
          <a:xfrm>
            <a:off x="75601" y="3058831"/>
            <a:ext cx="1636297" cy="2688052"/>
            <a:chOff x="0" y="647401"/>
            <a:chExt cx="1636297" cy="268805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24" name="Группа 23"/>
            <p:cNvGrpSpPr/>
            <p:nvPr/>
          </p:nvGrpSpPr>
          <p:grpSpPr>
            <a:xfrm>
              <a:off x="0" y="647401"/>
              <a:ext cx="1636297" cy="2688052"/>
              <a:chOff x="0" y="647401"/>
              <a:chExt cx="1636297" cy="2688052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647401"/>
                <a:ext cx="1636297" cy="2688052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6" name="TextBox 25"/>
              <p:cNvSpPr txBox="1"/>
              <p:nvPr/>
            </p:nvSpPr>
            <p:spPr>
              <a:xfrm>
                <a:off x="0" y="647401"/>
                <a:ext cx="1636297" cy="268805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2200" b="1" i="0" kern="1200" dirty="0" smtClean="0"/>
                  <a:t>ПОЗНАЙ РОДИНУ – ВОСПИТАЙ СЕБЯ</a:t>
                </a:r>
                <a:endParaRPr lang="ru-RU" sz="2200" kern="1200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31" name="Diagram group"/>
          <p:cNvGrpSpPr/>
          <p:nvPr/>
        </p:nvGrpSpPr>
        <p:grpSpPr>
          <a:xfrm>
            <a:off x="1813975" y="3083289"/>
            <a:ext cx="1832996" cy="2664295"/>
            <a:chOff x="1642704" y="667083"/>
            <a:chExt cx="1832996" cy="266429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32" name="Группа 31"/>
            <p:cNvGrpSpPr/>
            <p:nvPr/>
          </p:nvGrpSpPr>
          <p:grpSpPr>
            <a:xfrm>
              <a:off x="1642704" y="667083"/>
              <a:ext cx="1832996" cy="2664295"/>
              <a:chOff x="1642704" y="667083"/>
              <a:chExt cx="1832996" cy="2664295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642704" y="667083"/>
                <a:ext cx="1832996" cy="2664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4" name="TextBox 33"/>
              <p:cNvSpPr txBox="1"/>
              <p:nvPr/>
            </p:nvSpPr>
            <p:spPr>
              <a:xfrm>
                <a:off x="1642704" y="667083"/>
                <a:ext cx="1832996" cy="266429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be-BY" sz="2200" b="1" i="0" kern="1200" dirty="0" smtClean="0"/>
                  <a:t>НАТХНЁНЫ ВОДАРАМ РАДЗІМЫ</a:t>
                </a:r>
                <a:endParaRPr lang="ru-RU" sz="22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35" name="Diagram group"/>
          <p:cNvGrpSpPr/>
          <p:nvPr/>
        </p:nvGrpSpPr>
        <p:grpSpPr>
          <a:xfrm>
            <a:off x="3749048" y="3074462"/>
            <a:ext cx="1776338" cy="2672421"/>
            <a:chOff x="3482721" y="667083"/>
            <a:chExt cx="1776338" cy="267242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36" name="Группа 35"/>
            <p:cNvGrpSpPr/>
            <p:nvPr/>
          </p:nvGrpSpPr>
          <p:grpSpPr>
            <a:xfrm>
              <a:off x="3482721" y="667083"/>
              <a:ext cx="1776338" cy="2672421"/>
              <a:chOff x="3482721" y="667083"/>
              <a:chExt cx="1776338" cy="267242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482721" y="667083"/>
                <a:ext cx="1776338" cy="2672421"/>
              </a:xfrm>
              <a:prstGeom prst="rect">
                <a:avLst/>
              </a:prstGeom>
              <a:solidFill>
                <a:srgbClr val="EC997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8" name="TextBox 37"/>
              <p:cNvSpPr txBox="1"/>
              <p:nvPr/>
            </p:nvSpPr>
            <p:spPr>
              <a:xfrm>
                <a:off x="3482721" y="667083"/>
                <a:ext cx="1776338" cy="267242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2200" b="1" i="0" kern="1200" dirty="0" smtClean="0"/>
                  <a:t>СКАРБ</a:t>
                </a:r>
                <a:r>
                  <a:rPr lang="be-BY" sz="2200" b="1" i="0" kern="1200" dirty="0" smtClean="0"/>
                  <a:t>ОН</a:t>
                </a:r>
                <a:r>
                  <a:rPr lang="ru-RU" sz="2200" b="1" i="0" kern="1200" dirty="0" smtClean="0"/>
                  <a:t>КА </a:t>
                </a:r>
                <a:r>
                  <a:rPr lang="be-BY" sz="2200" b="1" i="0" kern="1200" dirty="0" smtClean="0"/>
                  <a:t>КРАЯЗНАЎ-ЧЫХ ЗНАХОДАК</a:t>
                </a:r>
                <a:endParaRPr lang="ru-RU" sz="2200" kern="1200" dirty="0"/>
              </a:p>
            </p:txBody>
          </p:sp>
        </p:grpSp>
      </p:grpSp>
      <p:grpSp>
        <p:nvGrpSpPr>
          <p:cNvPr id="39" name="Diagram group"/>
          <p:cNvGrpSpPr/>
          <p:nvPr/>
        </p:nvGrpSpPr>
        <p:grpSpPr>
          <a:xfrm>
            <a:off x="5627463" y="3095442"/>
            <a:ext cx="1832996" cy="2691059"/>
            <a:chOff x="5250702" y="667083"/>
            <a:chExt cx="1832996" cy="269105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40" name="Группа 39"/>
            <p:cNvGrpSpPr/>
            <p:nvPr/>
          </p:nvGrpSpPr>
          <p:grpSpPr>
            <a:xfrm>
              <a:off x="5250702" y="667083"/>
              <a:ext cx="1832996" cy="2691059"/>
              <a:chOff x="5250702" y="667083"/>
              <a:chExt cx="1832996" cy="269105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5250702" y="667083"/>
                <a:ext cx="1832996" cy="26910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xtBox 41"/>
              <p:cNvSpPr txBox="1"/>
              <p:nvPr/>
            </p:nvSpPr>
            <p:spPr>
              <a:xfrm>
                <a:off x="5250702" y="667083"/>
                <a:ext cx="1832996" cy="26910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b="1" i="0" kern="1200" dirty="0" smtClean="0"/>
                  <a:t>ГЕРОИ ЗЕМЛИ БЕЛОРУССКОЙ</a:t>
                </a:r>
              </a:p>
            </p:txBody>
          </p:sp>
        </p:grpSp>
      </p:grpSp>
      <p:grpSp>
        <p:nvGrpSpPr>
          <p:cNvPr id="43" name="Diagram group"/>
          <p:cNvGrpSpPr/>
          <p:nvPr/>
        </p:nvGrpSpPr>
        <p:grpSpPr>
          <a:xfrm>
            <a:off x="7503107" y="3083288"/>
            <a:ext cx="1598244" cy="2715366"/>
            <a:chOff x="7072371" y="667094"/>
            <a:chExt cx="1598244" cy="271536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45" name="Группа 44"/>
            <p:cNvGrpSpPr/>
            <p:nvPr/>
          </p:nvGrpSpPr>
          <p:grpSpPr>
            <a:xfrm>
              <a:off x="7072371" y="667094"/>
              <a:ext cx="1598244" cy="2715366"/>
              <a:chOff x="7072371" y="667094"/>
              <a:chExt cx="1598244" cy="2715366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072371" y="667094"/>
                <a:ext cx="1598244" cy="2715366"/>
              </a:xfrm>
              <a:prstGeom prst="rect">
                <a:avLst/>
              </a:prstGeom>
              <a:solidFill>
                <a:srgbClr val="0075B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TextBox 47"/>
              <p:cNvSpPr txBox="1"/>
              <p:nvPr/>
            </p:nvSpPr>
            <p:spPr>
              <a:xfrm>
                <a:off x="7072371" y="667094"/>
                <a:ext cx="1598244" cy="27153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b="1" i="0" kern="1200" dirty="0" smtClean="0"/>
                  <a:t>ТУРИСТИ-ЧЕСКАЯ МОЗАИКА БЕЛАРУСИ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0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272142" y="152400"/>
            <a:ext cx="8730342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РЕСПУБЛИКАНСКИЙ КОНКУРС НАУЧНЫХ КРАЕВЕДЧЕСКИХ РАБОТ УЧАЩИХСЯ - 2021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444" y="18426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Подготовлено более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350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исследовательских проектов по истории, культуре и географии малой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Родины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https://rcek.by/wp-content/uploads/2021/04/DSC_8530-1024x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95" y="2915183"/>
            <a:ext cx="3534571" cy="28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rcek.by/wp-content/uploads/2021/04/IMG_2215-1024x5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2915183"/>
            <a:ext cx="4981610" cy="28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rcek.by/wp-content/uploads/2021/02/Mostovskij-rajonnyj-tsentr-tvorchestva-detej-i-molodezhi-1024x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65" y="2322202"/>
            <a:ext cx="2966768" cy="25119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3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272142" y="152400"/>
            <a:ext cx="8730342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«ВЕЛИКОЙ ПОБЕДЫ»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2021 г.</a:t>
            </a:r>
            <a:endParaRPr lang="ru-RU" sz="2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826" y="1547707"/>
            <a:ext cx="5575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Республиканская патриотическая акция </a:t>
            </a:r>
            <a:endParaRPr lang="ru-RU" alt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Их подвиг в памяти потомков сохраним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alt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Республиканский конкурс на лучшую эмблему поискового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отряда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alt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Республиканская конференция учащихся, посвященная 80-й годовщине начала Великой Отечественной войны</a:t>
            </a:r>
          </a:p>
        </p:txBody>
      </p:sp>
      <p:pic>
        <p:nvPicPr>
          <p:cNvPr id="15362" name="Picture 2" descr="https://rcek.by/wp-content/uploads/2021/07/ilorpilori-1024x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4552848"/>
            <a:ext cx="7969490" cy="21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947057" y="-3290"/>
            <a:ext cx="8730342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РЕСПУБЛИКАНСКИЙ ФОРУМ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 МУЗЕЕВ УЧРЕЖДЕНИЙ ОБРАЗОВАНИЯ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«ПАМЯТЬ НАРОДА В НАДЕЖНЫХ РУКАХ МОЛОДЫХ»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90" name="Picture 6" descr="XX межрегиональная научно-практическая онлайн-конференция «Лекарство и здоровье человек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7" y="3111033"/>
            <a:ext cx="3258004" cy="26356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0585" y="2008839"/>
            <a:ext cx="2213810" cy="734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Онлайн формат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79821" y="2376237"/>
            <a:ext cx="2213810" cy="734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Офлайн формат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0585" y="3149780"/>
            <a:ext cx="2213810" cy="7347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Обучающиеся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2011" y="3471328"/>
            <a:ext cx="2213810" cy="7347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0585" y="4406648"/>
            <a:ext cx="2213810" cy="7347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Демонстрационная площадка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98418" y="4614274"/>
            <a:ext cx="2213810" cy="7347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Деловая площадка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269" y="5448741"/>
            <a:ext cx="3035968" cy="7347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 профессионального музейного мастерства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23764" y="5816139"/>
            <a:ext cx="2213810" cy="73479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Сентябрь-октябрь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1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247491"/>
            <a:ext cx="9144000" cy="1730828"/>
          </a:xfrm>
          <a:prstGeom prst="rect">
            <a:avLst/>
          </a:prstGeom>
          <a:noFill/>
        </p:spPr>
      </p:pic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272142" y="152400"/>
            <a:ext cx="8730342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РЕСПУБЛИКАНСКИЕ ПАТРИОТИЧЕСКИЕ ПРОЕКТЫ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59" y="2049808"/>
            <a:ext cx="5855496" cy="32921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4" descr="C:\Users\User\Desktop\Рисунок5.jpg"/>
          <p:cNvPicPr>
            <a:picLocks noChangeAspect="1" noChangeArrowheads="1"/>
          </p:cNvPicPr>
          <p:nvPr/>
        </p:nvPicPr>
        <p:blipFill>
          <a:blip r:embed="rId4"/>
          <a:srcRect t="89584"/>
          <a:stretch>
            <a:fillRect/>
          </a:stretch>
        </p:blipFill>
        <p:spPr bwMode="auto">
          <a:xfrm>
            <a:off x="108284" y="1680476"/>
            <a:ext cx="5414211" cy="516862"/>
          </a:xfrm>
          <a:prstGeom prst="rect">
            <a:avLst/>
          </a:prstGeom>
          <a:solidFill>
            <a:srgbClr val="8CD87A"/>
          </a:solidFill>
        </p:spPr>
      </p:pic>
      <p:sp>
        <p:nvSpPr>
          <p:cNvPr id="3" name="TextBox 2"/>
          <p:cNvSpPr txBox="1"/>
          <p:nvPr/>
        </p:nvSpPr>
        <p:spPr>
          <a:xfrm>
            <a:off x="356875" y="1664401"/>
            <a:ext cx="585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КНИГА ПАМЯТИ ВОИНОВ-ИНТЕРНАЦИОНАЛИСТОВ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4" descr="C:\Users\User\Desktop\Рисунок5.jpg"/>
          <p:cNvPicPr>
            <a:picLocks noChangeAspect="1" noChangeArrowheads="1"/>
          </p:cNvPicPr>
          <p:nvPr/>
        </p:nvPicPr>
        <p:blipFill>
          <a:blip r:embed="rId4"/>
          <a:srcRect t="89584"/>
          <a:stretch>
            <a:fillRect/>
          </a:stretch>
        </p:blipFill>
        <p:spPr bwMode="auto">
          <a:xfrm>
            <a:off x="4078705" y="3064037"/>
            <a:ext cx="5041232" cy="648498"/>
          </a:xfrm>
          <a:prstGeom prst="rect">
            <a:avLst/>
          </a:prstGeom>
          <a:solidFill>
            <a:srgbClr val="8CD87A"/>
          </a:solidFill>
        </p:spPr>
      </p:pic>
      <p:sp>
        <p:nvSpPr>
          <p:cNvPr id="4" name="TextBox 3"/>
          <p:cNvSpPr txBox="1"/>
          <p:nvPr/>
        </p:nvSpPr>
        <p:spPr>
          <a:xfrm>
            <a:off x="4134050" y="3066203"/>
            <a:ext cx="493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ИНФОРМАЦИОННЫЙ РЕСУРС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be-BY" dirty="0" smtClean="0">
                <a:solidFill>
                  <a:schemeClr val="bg1"/>
                </a:solidFill>
              </a:rPr>
              <a:t>ЛЁСЫ, АБВЕЯНЫЯ ЧАРНОБЫЛЬСКІМ ВЕТРАМ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086" y="3660609"/>
            <a:ext cx="4511841" cy="25366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31296" y="5231416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https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://rcek.by/7967-2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7937" y="60891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https://rcek.by/lyosy-abveyanyya-charnobylskim-vetram/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5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21230" y="24009"/>
            <a:ext cx="8488136" cy="10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ИСПОЛЬЗОВАНИЕ КРАЕВЕДЕНИЯ </a:t>
            </a:r>
          </a:p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И МУЗЕЙНОЙ ПЕДАГОГИКИ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377545"/>
            <a:ext cx="9144000" cy="1480457"/>
          </a:xfrm>
          <a:prstGeom prst="rect">
            <a:avLst/>
          </a:prstGeom>
          <a:noFill/>
        </p:spPr>
      </p:pic>
      <p:sp>
        <p:nvSpPr>
          <p:cNvPr id="33" name="Rectangle 9"/>
          <p:cNvSpPr>
            <a:spLocks noChangeArrowheads="1"/>
          </p:cNvSpPr>
          <p:nvPr/>
        </p:nvSpPr>
        <p:spPr bwMode="white">
          <a:xfrm>
            <a:off x="3384097" y="2123400"/>
            <a:ext cx="365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</a:rPr>
              <a:t>386 540 обучающихся 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236841" y="3018749"/>
            <a:ext cx="21097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</a:rPr>
              <a:t>28 370 экологов</a:t>
            </a:r>
            <a:endParaRPr lang="en-US" altLang="ru-RU" sz="1600" dirty="0">
              <a:solidFill>
                <a:srgbClr val="11111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30" y="2188746"/>
            <a:ext cx="8816854" cy="33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помощи учреждениям образования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использованию краеведения, музейной педагогики в образовательном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процессе</a:t>
            </a: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уровня педагогических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работников</a:t>
            </a: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координация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музеев учреждений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проведение республиканских массовых мероприятий с обучающимися (слетов, конференций, олимпиад, конкурсов, и т.д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координация работы по патриотическому воспитанию обучающихся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C:\Users\User\Desktop\Рисунок5.jpg"/>
          <p:cNvPicPr>
            <a:picLocks noChangeAspect="1" noChangeArrowheads="1"/>
          </p:cNvPicPr>
          <p:nvPr/>
        </p:nvPicPr>
        <p:blipFill>
          <a:blip r:embed="rId3"/>
          <a:srcRect t="89584"/>
          <a:stretch>
            <a:fillRect/>
          </a:stretch>
        </p:blipFill>
        <p:spPr bwMode="auto">
          <a:xfrm>
            <a:off x="434644" y="1585632"/>
            <a:ext cx="4016254" cy="570441"/>
          </a:xfrm>
          <a:prstGeom prst="rect">
            <a:avLst/>
          </a:prstGeom>
          <a:solidFill>
            <a:srgbClr val="8CD87A"/>
          </a:solidFill>
        </p:spPr>
      </p:pic>
      <p:sp>
        <p:nvSpPr>
          <p:cNvPr id="3" name="TextBox 2"/>
          <p:cNvSpPr txBox="1"/>
          <p:nvPr/>
        </p:nvSpPr>
        <p:spPr>
          <a:xfrm>
            <a:off x="600791" y="1646346"/>
            <a:ext cx="4464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АКТУАЛЬНЫЕ АСПЕКТЫ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272142" y="152400"/>
            <a:ext cx="8730342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РЕСПУБЛИКАНСКИЕ СЛЕТЫ ЮНЫХ КРАЕВЕДОВ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И ВОЕННО-ПАТРИОТИЧЕСКИЙ СЛЕТ УЧАЩИХСЯ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		июнь 2021 г.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6" name="Picture 8" descr="https://rcek.by/wp-content/uploads/2021/06/DSC_0247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87" y="2821068"/>
            <a:ext cx="4531059" cy="30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rcek.by/wp-content/uploads/2021/06/DSC_0589-1024x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7" y="1929235"/>
            <a:ext cx="3803166" cy="31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1522" y="72335"/>
            <a:ext cx="7358114" cy="902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ИНТЕРАКТИВНАЯ ПЛАТФОРМА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ПАТРИОТИЧЕСКОГО ВОСПИТАНИЯ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«Патриот.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by</a:t>
            </a:r>
            <a:r>
              <a:rPr kumimoji="0" lang="ru-RU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»</a:t>
            </a:r>
            <a:endParaRPr kumimoji="0" lang="ru-RU" sz="2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6059" y="1126671"/>
            <a:ext cx="8527625" cy="8301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sz="2000" dirty="0">
                <a:solidFill>
                  <a:srgbClr val="002060"/>
                </a:solidFill>
              </a:rPr>
              <a:t>организации работы по патриотическому воспитанию обучающихся и повышения его качества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учреждениях образования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291521" y="2226086"/>
            <a:ext cx="989071" cy="989071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/>
          <p:cNvGrpSpPr/>
          <p:nvPr/>
        </p:nvGrpSpPr>
        <p:grpSpPr>
          <a:xfrm>
            <a:off x="1280592" y="2226086"/>
            <a:ext cx="7743092" cy="989071"/>
            <a:chOff x="2580929" y="2417"/>
            <a:chExt cx="9264986" cy="989071"/>
          </a:xfrm>
          <a:scene3d>
            <a:camera prst="orthographicFront"/>
            <a:lightRig rig="flat" dir="t"/>
          </a:scene3d>
        </p:grpSpPr>
        <p:sp>
          <p:nvSpPr>
            <p:cNvPr id="16" name="Пятиугольник 15"/>
            <p:cNvSpPr/>
            <p:nvPr/>
          </p:nvSpPr>
          <p:spPr>
            <a:xfrm rot="10800000">
              <a:off x="2580929" y="2417"/>
              <a:ext cx="9264986" cy="989071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 txBox="1"/>
            <p:nvPr/>
          </p:nvSpPr>
          <p:spPr>
            <a:xfrm rot="21600000">
              <a:off x="2828197" y="2417"/>
              <a:ext cx="9017718" cy="9890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softEdge rad="3175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153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создание единого информационного пространства, объединяющего деятельность учреждений образования, общественных объединений, министерств, ведомств и организаций по патриотическому воспитанию обучающихся</a:t>
              </a:r>
              <a:endParaRPr lang="ru-RU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Овал 17"/>
          <p:cNvSpPr/>
          <p:nvPr/>
        </p:nvSpPr>
        <p:spPr>
          <a:xfrm>
            <a:off x="291521" y="3389139"/>
            <a:ext cx="989071" cy="989071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Группа 18"/>
          <p:cNvGrpSpPr/>
          <p:nvPr/>
        </p:nvGrpSpPr>
        <p:grpSpPr>
          <a:xfrm>
            <a:off x="1280592" y="3389138"/>
            <a:ext cx="7743092" cy="989071"/>
            <a:chOff x="2580929" y="2417"/>
            <a:chExt cx="9264986" cy="989071"/>
          </a:xfrm>
          <a:scene3d>
            <a:camera prst="orthographicFront"/>
            <a:lightRig rig="flat" dir="t"/>
          </a:scene3d>
        </p:grpSpPr>
        <p:sp>
          <p:nvSpPr>
            <p:cNvPr id="20" name="Пятиугольник 19"/>
            <p:cNvSpPr/>
            <p:nvPr/>
          </p:nvSpPr>
          <p:spPr>
            <a:xfrm rot="10800000">
              <a:off x="2580929" y="2417"/>
              <a:ext cx="9264986" cy="989071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ятиугольник 4"/>
            <p:cNvSpPr txBox="1"/>
            <p:nvPr/>
          </p:nvSpPr>
          <p:spPr>
            <a:xfrm rot="21600000">
              <a:off x="2828197" y="2417"/>
              <a:ext cx="9017718" cy="9890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softEdge rad="3175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153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консолидация нормативных правовых, методических, информационных, обучающих и других материалов по патриотическому воспитанию</a:t>
              </a:r>
              <a:endParaRPr lang="ru-RU" sz="2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Овал 21"/>
          <p:cNvSpPr/>
          <p:nvPr/>
        </p:nvSpPr>
        <p:spPr>
          <a:xfrm>
            <a:off x="291521" y="4552190"/>
            <a:ext cx="989071" cy="989071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Группа 22"/>
          <p:cNvGrpSpPr/>
          <p:nvPr/>
        </p:nvGrpSpPr>
        <p:grpSpPr>
          <a:xfrm>
            <a:off x="1280592" y="4552189"/>
            <a:ext cx="7743092" cy="989071"/>
            <a:chOff x="2580929" y="2417"/>
            <a:chExt cx="9264986" cy="989071"/>
          </a:xfrm>
          <a:scene3d>
            <a:camera prst="orthographicFront"/>
            <a:lightRig rig="flat" dir="t"/>
          </a:scene3d>
        </p:grpSpPr>
        <p:sp>
          <p:nvSpPr>
            <p:cNvPr id="24" name="Пятиугольник 23"/>
            <p:cNvSpPr/>
            <p:nvPr/>
          </p:nvSpPr>
          <p:spPr>
            <a:xfrm rot="10800000">
              <a:off x="2580929" y="2417"/>
              <a:ext cx="9264986" cy="989071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 txBox="1"/>
            <p:nvPr/>
          </p:nvSpPr>
          <p:spPr>
            <a:xfrm rot="21600000">
              <a:off x="2828197" y="2417"/>
              <a:ext cx="9017718" cy="9890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softEdge rad="3175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153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популяризация деятельности в области патриотического воспитания через привлечение широкой аудитории участников посредством трансляции проводимых мероприятий</a:t>
              </a:r>
              <a:endParaRPr lang="ru-RU" sz="2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Овал 25"/>
          <p:cNvSpPr/>
          <p:nvPr/>
        </p:nvSpPr>
        <p:spPr>
          <a:xfrm>
            <a:off x="291521" y="5715240"/>
            <a:ext cx="989071" cy="989071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Группа 26"/>
          <p:cNvGrpSpPr/>
          <p:nvPr/>
        </p:nvGrpSpPr>
        <p:grpSpPr>
          <a:xfrm>
            <a:off x="1280592" y="5727510"/>
            <a:ext cx="7743092" cy="989071"/>
            <a:chOff x="2580929" y="2417"/>
            <a:chExt cx="9264986" cy="989071"/>
          </a:xfrm>
          <a:scene3d>
            <a:camera prst="orthographicFront"/>
            <a:lightRig rig="flat" dir="t"/>
          </a:scene3d>
        </p:grpSpPr>
        <p:sp>
          <p:nvSpPr>
            <p:cNvPr id="28" name="Пятиугольник 27"/>
            <p:cNvSpPr/>
            <p:nvPr/>
          </p:nvSpPr>
          <p:spPr>
            <a:xfrm rot="10800000">
              <a:off x="2580929" y="2417"/>
              <a:ext cx="9264986" cy="989071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ятиугольник 4"/>
            <p:cNvSpPr txBox="1"/>
            <p:nvPr/>
          </p:nvSpPr>
          <p:spPr>
            <a:xfrm rot="21600000">
              <a:off x="2828197" y="2417"/>
              <a:ext cx="9017718" cy="9890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softEdge rad="3175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153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развитие новых форм и методов патриотического воспитания путем обмена опытом и мнениями заинтересованных участников</a:t>
              </a:r>
              <a:endParaRPr lang="ru-RU" sz="2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183314" y="5564760"/>
            <a:ext cx="1200604" cy="1164092"/>
          </a:xfrm>
          <a:prstGeom prst="ellipse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7888" y="4464678"/>
            <a:ext cx="1200604" cy="1164092"/>
          </a:xfrm>
          <a:prstGeom prst="ellipse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75601" y="3338727"/>
            <a:ext cx="1200604" cy="1164092"/>
          </a:xfrm>
          <a:prstGeom prst="ellipse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7888" y="2100335"/>
            <a:ext cx="1200604" cy="1164092"/>
          </a:xfrm>
          <a:prstGeom prst="ellipse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525629" y="60158"/>
            <a:ext cx="639332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22881"/>
            <a:ext cx="818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ИНТЕРАКТИВНОЙ ПЛАТФОРМЫ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47381" y="765792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8600" y="2420214"/>
            <a:ext cx="76187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Diagram group"/>
          <p:cNvGrpSpPr/>
          <p:nvPr/>
        </p:nvGrpSpPr>
        <p:grpSpPr>
          <a:xfrm>
            <a:off x="412846" y="2426638"/>
            <a:ext cx="8319835" cy="3104074"/>
            <a:chOff x="-1346800" y="-593211"/>
            <a:chExt cx="4659288" cy="3104074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18" name="Группа 17"/>
            <p:cNvGrpSpPr/>
            <p:nvPr/>
          </p:nvGrpSpPr>
          <p:grpSpPr>
            <a:xfrm>
              <a:off x="-1346800" y="-593211"/>
              <a:ext cx="4659288" cy="3104074"/>
              <a:chOff x="-1346800" y="-593211"/>
              <a:chExt cx="4659288" cy="310407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1346800" y="-593211"/>
                <a:ext cx="4659288" cy="3104074"/>
              </a:xfrm>
              <a:prstGeom prst="rect">
                <a:avLst/>
              </a:prstGeom>
              <a:solidFill>
                <a:srgbClr val="8CD87A"/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TextBox 19"/>
              <p:cNvSpPr txBox="1"/>
              <p:nvPr/>
            </p:nvSpPr>
            <p:spPr>
              <a:xfrm>
                <a:off x="-1177140" y="-372983"/>
                <a:ext cx="4436982" cy="2574839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трансляция самых масштабных мероприятий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с </a:t>
                </a: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привлечением широкой аудитории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получение актуальной тематической информации о реализуемых проектах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обмен опытом и мнениями в области патриотического воспитания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Куб 15"/>
          <p:cNvSpPr/>
          <p:nvPr/>
        </p:nvSpPr>
        <p:spPr>
          <a:xfrm>
            <a:off x="596803" y="5108783"/>
            <a:ext cx="1928826" cy="1571636"/>
          </a:xfrm>
          <a:prstGeom prst="cub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6624009" y="4686854"/>
            <a:ext cx="1857388" cy="1571636"/>
          </a:xfrm>
          <a:prstGeom prst="cub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525629" y="60158"/>
            <a:ext cx="639332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22881"/>
            <a:ext cx="818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ИНТЕРАКТИВНОЙ ПЛАТФОРМЫ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47381" y="765792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8600" y="2480372"/>
            <a:ext cx="76187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5207743" y="2418453"/>
            <a:ext cx="3500462" cy="2286016"/>
          </a:xfrm>
          <a:prstGeom prst="flowChartMultidocumen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404722" y="3768510"/>
            <a:ext cx="3786214" cy="2428892"/>
          </a:xfrm>
          <a:prstGeom prst="flowChartMultidocumen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67058" y="4982956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Потенциал площадки позволяет ей выступить как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организационно-управленческим,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так и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учебно-воспитательным центром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3592" y="2312526"/>
            <a:ext cx="4572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Консолидация событий и материалов по теме патриотического воспитания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9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6167701" y="1250990"/>
            <a:ext cx="2643206" cy="1444083"/>
          </a:xfrm>
          <a:prstGeom prst="down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149" y="110097"/>
            <a:ext cx="1071570" cy="94878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37085" y="321701"/>
            <a:ext cx="6304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РАБОТАЕТ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8337" y="1615841"/>
            <a:ext cx="4252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400" b="1" kern="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модули платформы</a:t>
            </a:r>
            <a:endParaRPr lang="ru-RU" sz="3400" b="1" kern="0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448517626"/>
              </p:ext>
            </p:extLst>
          </p:nvPr>
        </p:nvGraphicFramePr>
        <p:xfrm>
          <a:off x="607943" y="243380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62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81251" y="114280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79512" y="1796213"/>
            <a:ext cx="7929618" cy="959761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Модуль содержит промо-информацию о событии.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Посетитель сможет получить все необходимые сведения о проходящем мероприятии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11868" r="2334" b="6228"/>
          <a:stretch/>
        </p:blipFill>
        <p:spPr bwMode="auto">
          <a:xfrm>
            <a:off x="179512" y="2924944"/>
            <a:ext cx="4527944" cy="21876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1429" r="5494" b="5934"/>
          <a:stretch/>
        </p:blipFill>
        <p:spPr bwMode="auto">
          <a:xfrm>
            <a:off x="4533571" y="2924944"/>
            <a:ext cx="4266710" cy="218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79512" y="5229200"/>
            <a:ext cx="1368152" cy="1312074"/>
            <a:chOff x="1916" y="1537141"/>
            <a:chExt cx="1217097" cy="131207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916" y="1537141"/>
              <a:ext cx="1217097" cy="131207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7564" y="1572789"/>
              <a:ext cx="1145801" cy="1240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КОНЦЕПЦИЯ</a:t>
              </a:r>
              <a:endParaRPr lang="ru-RU" sz="16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677435" y="5229200"/>
            <a:ext cx="1217097" cy="1312074"/>
            <a:chOff x="1321249" y="1537141"/>
            <a:chExt cx="1217097" cy="131207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21249" y="1537141"/>
              <a:ext cx="1217097" cy="131207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356897" y="1572789"/>
              <a:ext cx="1145801" cy="1240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СПИКЕРЫ</a:t>
              </a:r>
              <a:endParaRPr lang="ru-RU" sz="16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939330" y="5243144"/>
            <a:ext cx="1440160" cy="1312074"/>
            <a:chOff x="2628139" y="1537479"/>
            <a:chExt cx="1289105" cy="131207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00147" y="1537479"/>
              <a:ext cx="1217097" cy="131207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628139" y="1573127"/>
              <a:ext cx="1253457" cy="1240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ПРОГРАММА</a:t>
              </a:r>
              <a:endParaRPr lang="ru-RU" sz="1600" b="1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33571" y="5252789"/>
            <a:ext cx="1406581" cy="1312074"/>
            <a:chOff x="4016523" y="1537479"/>
            <a:chExt cx="1574132" cy="131207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016523" y="1537479"/>
              <a:ext cx="1574132" cy="131207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054952" y="1575908"/>
              <a:ext cx="1497274" cy="1235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УЧАСТНИКИ </a:t>
              </a:r>
              <a:endParaRPr lang="ru-RU" sz="1600" b="1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84168" y="5243144"/>
            <a:ext cx="1467733" cy="1312074"/>
            <a:chOff x="5679308" y="1537479"/>
            <a:chExt cx="1356016" cy="131207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679308" y="1537479"/>
              <a:ext cx="1356016" cy="131207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679308" y="1575908"/>
              <a:ext cx="1317586" cy="1235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МЕСТО ПРОВЕДЕНИЯ</a:t>
              </a:r>
              <a:endParaRPr lang="ru-RU" sz="1500" b="1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640643" y="5243144"/>
            <a:ext cx="1414510" cy="1312074"/>
            <a:chOff x="7134238" y="1499353"/>
            <a:chExt cx="1414510" cy="131207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134238" y="1499353"/>
              <a:ext cx="1414510" cy="131207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7172667" y="1537782"/>
              <a:ext cx="1337652" cy="1235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ТРАНСЛЯЦИЯ</a:t>
              </a:r>
              <a:endParaRPr lang="ru-RU" sz="1500" b="1" kern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37085" y="321701"/>
            <a:ext cx="6304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АФИША СОБЫТИЙ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2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71472" y="184149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62398" y="1820505"/>
            <a:ext cx="8358246" cy="2071702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Модуль содержит информацию обо всех спикерах,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принимающих участие в конкретном мероприятии,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включая контактную информацию о них </a:t>
            </a:r>
          </a:p>
          <a:p>
            <a:pPr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и мероприятия, в которых принимает участие </a:t>
            </a:r>
          </a:p>
          <a:p>
            <a:pPr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данный спикер 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85720" y="3857628"/>
            <a:ext cx="3500462" cy="2500330"/>
          </a:xfrm>
          <a:prstGeom prst="flowChartDocumen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2398" y="3381444"/>
            <a:ext cx="1480644" cy="118027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2015" r="4149" b="13699"/>
          <a:stretch/>
        </p:blipFill>
        <p:spPr bwMode="auto">
          <a:xfrm>
            <a:off x="4427984" y="4126746"/>
            <a:ext cx="4363262" cy="196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7085" y="213417"/>
            <a:ext cx="6304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СПИКЕРЫ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4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162926" y="730362"/>
            <a:ext cx="4896853" cy="83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100" b="1" dirty="0" smtClean="0">
                <a:solidFill>
                  <a:srgbClr val="FFCC00"/>
                </a:solidFill>
              </a:rPr>
              <a:t>лекционный зал, кинозал, </a:t>
            </a:r>
          </a:p>
          <a:p>
            <a:pPr algn="ctr">
              <a:spcBef>
                <a:spcPct val="0"/>
              </a:spcBef>
            </a:pPr>
            <a:r>
              <a:rPr lang="ru-RU" sz="4100" b="1" dirty="0" smtClean="0">
                <a:solidFill>
                  <a:srgbClr val="FFCC00"/>
                </a:solidFill>
              </a:rPr>
              <a:t>диалоговый зал</a:t>
            </a:r>
            <a:endParaRPr kumimoji="0" lang="ru-RU" sz="4100" b="0" i="0" u="none" strike="noStrike" kern="1200" cap="none" spc="0" normalizeH="0" baseline="0" noProof="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120276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388632"/>
            <a:ext cx="25717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лекционном зале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 можете принять участие в тематических лекциях, ознакомиться с видео занятиями и блоками теоретических лекций и др.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4429132"/>
            <a:ext cx="25717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кинозале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организовываются совместные просмотры тематических видеофильмов, актуальных новинок </a:t>
            </a:r>
          </a:p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кино и др.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4071942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диалоговом зале посетитель сможет задать интересующий его вопрос и получить необходимую информацию, высказать свое мнение по темам, касающиеся области патриотического воспитания и внести интересные предложения.</a:t>
            </a:r>
          </a:p>
        </p:txBody>
      </p:sp>
      <p:sp>
        <p:nvSpPr>
          <p:cNvPr id="21" name="Овал 20"/>
          <p:cNvSpPr/>
          <p:nvPr/>
        </p:nvSpPr>
        <p:spPr>
          <a:xfrm>
            <a:off x="3286116" y="2357430"/>
            <a:ext cx="2143140" cy="164307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лок-схема: несколько документов 37"/>
          <p:cNvSpPr/>
          <p:nvPr/>
        </p:nvSpPr>
        <p:spPr>
          <a:xfrm>
            <a:off x="316155" y="2143116"/>
            <a:ext cx="2643206" cy="1857388"/>
          </a:xfrm>
          <a:prstGeom prst="flowChartMultidocumen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несколько документов 38"/>
          <p:cNvSpPr/>
          <p:nvPr/>
        </p:nvSpPr>
        <p:spPr>
          <a:xfrm>
            <a:off x="5786446" y="2214554"/>
            <a:ext cx="3071834" cy="1785950"/>
          </a:xfrm>
          <a:prstGeom prst="flowChartMultidocumen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07323" y="256116"/>
            <a:ext cx="6304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КОНФЕРЕНЦ-ЗАЛ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9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88772" y="160558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2" name="Схема 61"/>
          <p:cNvGraphicFramePr/>
          <p:nvPr>
            <p:extLst>
              <p:ext uri="{D42A27DB-BD31-4B8C-83A1-F6EECF244321}">
                <p14:modId xmlns:p14="http://schemas.microsoft.com/office/powerpoint/2010/main" val="3513631498"/>
              </p:ext>
            </p:extLst>
          </p:nvPr>
        </p:nvGraphicFramePr>
        <p:xfrm>
          <a:off x="285720" y="2071678"/>
          <a:ext cx="8643998" cy="3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285720" y="5143512"/>
            <a:ext cx="2928958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214678" y="5143512"/>
            <a:ext cx="2857520" cy="1571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72198" y="5143512"/>
            <a:ext cx="2857520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50199" y="296398"/>
            <a:ext cx="6304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5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71472" y="162406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56410" y="1730948"/>
            <a:ext cx="5618747" cy="642942"/>
          </a:xfrm>
          <a:noFill/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трансляции мероприятия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428868"/>
            <a:ext cx="8072494" cy="40005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50199" y="188114"/>
            <a:ext cx="6304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ТРАНСЛЯЦИИ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9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0332" y="56717"/>
            <a:ext cx="8488136" cy="10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МЕТОДИЧЕСКОЕ СОПРОВОЖДЕНИЕ  КРАЕВЕДЧЕСКОЙ </a:t>
            </a:r>
          </a:p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И МУЗЕЙНОЙ ДЕЯТЕЛЬНОСТИ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377545"/>
            <a:ext cx="9144000" cy="1480457"/>
          </a:xfrm>
          <a:prstGeom prst="rect">
            <a:avLst/>
          </a:prstGeom>
          <a:noFill/>
        </p:spPr>
      </p:pic>
      <p:sp>
        <p:nvSpPr>
          <p:cNvPr id="33" name="Rectangle 9"/>
          <p:cNvSpPr>
            <a:spLocks noChangeArrowheads="1"/>
          </p:cNvSpPr>
          <p:nvPr/>
        </p:nvSpPr>
        <p:spPr bwMode="white">
          <a:xfrm>
            <a:off x="3384097" y="2123400"/>
            <a:ext cx="365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</a:rPr>
              <a:t>386 540 обучающихся 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236841" y="3018749"/>
            <a:ext cx="21097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</a:rPr>
              <a:t>28 370 экологов</a:t>
            </a:r>
            <a:endParaRPr lang="en-US" altLang="ru-RU" sz="1600" dirty="0">
              <a:solidFill>
                <a:srgbClr val="11111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80331" y="3014303"/>
            <a:ext cx="8147478" cy="829393"/>
            <a:chOff x="-35859" y="0"/>
            <a:chExt cx="8147478" cy="82939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35859" y="0"/>
              <a:ext cx="8111620" cy="829393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2142789" y="0"/>
              <a:ext cx="5968830" cy="829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i="1" dirty="0"/>
                <a:t>рекомендации</a:t>
              </a:r>
              <a:r>
                <a:rPr lang="ru-RU" i="1" dirty="0"/>
                <a:t> по проведению в учреждениях образования мероприятий, посвященных выводу советских войск из Афганистана</a:t>
              </a:r>
              <a:endParaRPr lang="ru-RU" sz="2000" b="1" i="0" kern="1200" dirty="0">
                <a:latin typeface="+mj-lt"/>
              </a:endParaRPr>
            </a:p>
          </p:txBody>
        </p:sp>
      </p:grpSp>
      <p:pic>
        <p:nvPicPr>
          <p:cNvPr id="19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497861"/>
            <a:ext cx="9144000" cy="1480457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516190" y="5104221"/>
            <a:ext cx="8111620" cy="829393"/>
            <a:chOff x="0" y="1824666"/>
            <a:chExt cx="8111620" cy="829393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824666"/>
              <a:ext cx="8111620" cy="829393"/>
            </a:xfrm>
            <a:prstGeom prst="roundRect">
              <a:avLst>
                <a:gd name="adj" fmla="val 10000"/>
              </a:avLst>
            </a:prstGeom>
            <a:solidFill>
              <a:srgbClr val="FF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2371389" y="1824666"/>
              <a:ext cx="5740230" cy="829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ru-RU" b="1" i="1" dirty="0"/>
                <a:t>методические рекомендации о деятельности музеев</a:t>
              </a:r>
              <a:r>
                <a:rPr lang="ru-RU" i="1" dirty="0"/>
                <a:t> учреждений образования Республики Беларусь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80332" y="1966319"/>
            <a:ext cx="8111620" cy="829393"/>
            <a:chOff x="0" y="3785038"/>
            <a:chExt cx="8111620" cy="82939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3785038"/>
              <a:ext cx="8111620" cy="829393"/>
            </a:xfrm>
            <a:prstGeom prst="roundRect">
              <a:avLst>
                <a:gd name="adj" fmla="val 10000"/>
              </a:avLst>
            </a:prstGeom>
            <a:solidFill>
              <a:srgbClr val="FF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>
            <a:xfrm>
              <a:off x="1468784" y="3785038"/>
              <a:ext cx="6642835" cy="829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>
                <a:lnSpc>
                  <a:spcPct val="80000"/>
                </a:lnSpc>
                <a:spcBef>
                  <a:spcPct val="0"/>
                </a:spcBef>
                <a:defRPr/>
              </a:pPr>
              <a:r>
                <a:rPr lang="ru-RU" b="1" i="1" dirty="0"/>
                <a:t>рекомендаци</a:t>
              </a:r>
              <a:r>
                <a:rPr lang="ru-RU" i="1" dirty="0"/>
                <a:t>и по написанию и оформлению научных </a:t>
              </a:r>
              <a:r>
                <a:rPr lang="ru-RU" b="1" i="1" dirty="0"/>
                <a:t>исследовательских краеведческих работ учащихся</a:t>
              </a:r>
              <a:endParaRPr lang="ru-RU" sz="2400" b="1" i="0" kern="1200" dirty="0" smtClean="0">
                <a:latin typeface="+mj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80331" y="3964012"/>
            <a:ext cx="8111620" cy="965099"/>
            <a:chOff x="0" y="2736999"/>
            <a:chExt cx="8111620" cy="96509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2736999"/>
              <a:ext cx="8111620" cy="9650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2298963" y="2736999"/>
              <a:ext cx="5812655" cy="96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i="1" dirty="0"/>
                <a:t>рекомендации</a:t>
              </a:r>
              <a:r>
                <a:rPr lang="ru-RU" i="1" dirty="0"/>
                <a:t> по проведению мероприятий в рамках </a:t>
              </a:r>
              <a:r>
                <a:rPr lang="ru-RU" b="1" i="1" dirty="0"/>
                <a:t>республиканской декады общественно-патриотических</a:t>
              </a:r>
              <a:r>
                <a:rPr lang="ru-RU" i="1" dirty="0"/>
                <a:t> дел «Чернобыль. Сохраняя память...»</a:t>
              </a:r>
              <a:endParaRPr lang="ru-RU" sz="2400" b="1" i="0" kern="1200" dirty="0">
                <a:latin typeface="+mj-lt"/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724676" y="2571974"/>
            <a:ext cx="1410346" cy="79041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0699" y="4526973"/>
            <a:ext cx="1410346" cy="79041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" y="1297703"/>
            <a:ext cx="1577109" cy="2227979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525629" y="60158"/>
            <a:ext cx="639332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5712"/>
            <a:ext cx="8410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ИНТЕРАКТИВНОЙ ПЛАТФОРМЫ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47381" y="765792"/>
            <a:ext cx="1071570" cy="94878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06041" y="1878540"/>
            <a:ext cx="4247149" cy="7339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ЦЕНТР ЭКОЛОГИИ И КРАЕВЕДЕНИЯ</a:t>
            </a:r>
            <a:endParaRPr lang="ru-RU" b="1" kern="0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2589740">
            <a:off x="2032899" y="2690245"/>
            <a:ext cx="418698" cy="721895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3292" y="3441110"/>
            <a:ext cx="2891156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Министерства и ведомства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167063" y="2739230"/>
            <a:ext cx="418698" cy="721895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19756" y="3544088"/>
            <a:ext cx="2891156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Учреждения образования республиканского подчинения</a:t>
            </a:r>
          </a:p>
        </p:txBody>
      </p:sp>
      <p:sp>
        <p:nvSpPr>
          <p:cNvPr id="26" name="Стрелка вниз 25"/>
          <p:cNvSpPr/>
          <p:nvPr/>
        </p:nvSpPr>
        <p:spPr>
          <a:xfrm rot="19937385">
            <a:off x="6231809" y="2700652"/>
            <a:ext cx="418698" cy="721895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50283" y="3393138"/>
            <a:ext cx="2891156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Главные управления образования облисполкомов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7894" y="5104307"/>
            <a:ext cx="2891156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Учреждения высшего образования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87068" y="5290029"/>
            <a:ext cx="2891156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Общественные организации</a:t>
            </a:r>
            <a:endParaRPr lang="ru-RU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94452" y="5104307"/>
            <a:ext cx="2891156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Другие заинтересованные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2589740">
            <a:off x="2187620" y="4278724"/>
            <a:ext cx="418698" cy="721895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489889" y="4481827"/>
            <a:ext cx="418698" cy="721895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9937385">
            <a:off x="6376570" y="4326463"/>
            <a:ext cx="418698" cy="721895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525629" y="60158"/>
            <a:ext cx="639332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5712"/>
            <a:ext cx="8410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ИНТЕРАКТИВНОЙ ПЛАТФОРМЫ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47381" y="765792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6253" y="2095361"/>
            <a:ext cx="76187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ответственных лиц от областей и г. Минска: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сбор тематического материала от учреждений образования, его отбор и систематизация в соответствии с модулями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платформы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подготовка текстов о проводимых мероприятиях согласно требуемой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структуре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предоставление материалов в срок для размещения в модулях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платформы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e-BY" dirty="0">
                <a:solidFill>
                  <a:schemeClr val="accent6">
                    <a:lumMod val="50000"/>
                  </a:schemeClr>
                </a:solidFill>
              </a:rPr>
              <a:t>проведен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мероприятий с использованием возможностей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платформы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популяризация работы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платформы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6" name="Picture 4" descr="https://patriot.rcek.by/wp-content/uploads/2021/04/round-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59" y="4819432"/>
            <a:ext cx="1801892" cy="18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525629" y="60158"/>
            <a:ext cx="639332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5712"/>
            <a:ext cx="8410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ИНТЕРАКТИВНОЙ ПЛАТФОРМЫ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47381" y="765792"/>
            <a:ext cx="1071570" cy="9487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459409"/>
            <a:ext cx="8720997" cy="2231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знаковые тематические республиканские, областные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и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Минские городские 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гражданско-патриотической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историко-краеведческой, военно-патриотической направленности;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форумы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фестивали, конкурсы, проекты, акции, слеты и другие масштабные мероприятия с обучающимися;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круглые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столы, семинары, форумы, выставки и другие масштабные мероприятия с участием педагогических работников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i="1" dirty="0">
              <a:ea typeface="Times New Roman" panose="02020603050405020304" pitchFamily="18" charset="0"/>
            </a:endParaRPr>
          </a:p>
        </p:txBody>
      </p:sp>
      <p:pic>
        <p:nvPicPr>
          <p:cNvPr id="11" name="Picture 4" descr="C:\Users\User\Desktop\Рисунок5.jpg"/>
          <p:cNvPicPr>
            <a:picLocks noChangeAspect="1" noChangeArrowheads="1"/>
          </p:cNvPicPr>
          <p:nvPr/>
        </p:nvPicPr>
        <p:blipFill>
          <a:blip r:embed="rId3"/>
          <a:srcRect t="8958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113201"/>
            <a:ext cx="8690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270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полномасштабное освещение проводимой работы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по патриотическому воспитанию обучающихся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432" y="2002415"/>
            <a:ext cx="2346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МЕРОПРИЯТИЯ: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7553" y="4767354"/>
            <a:ext cx="1925053" cy="4090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3125" y="4787225"/>
            <a:ext cx="2032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patriot.rcek.by/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patriot.rcek.by/wp-content/uploads/2021/04/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93" y="4432985"/>
            <a:ext cx="1447144" cy="14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" y="2252689"/>
            <a:ext cx="8803431" cy="2602343"/>
          </a:xfrm>
          <a:prstGeom prst="rect">
            <a:avLst/>
          </a:prstGeom>
          <a:noFill/>
          <a:ln>
            <a:noFill/>
          </a:ln>
        </p:spPr>
        <p:txBody>
          <a:bodyPr wrap="square" lIns="91411" tIns="91411" rIns="91411" bIns="91411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2500" dirty="0" smtClean="0">
                <a:latin typeface="+mn-lt"/>
              </a:rPr>
              <a:t>АКТУАЛЬНЫЕ АСПЕКТЫ ОРГАНИЗАЦИИ ДЕЯТЕЛЬНОСТИ УЧРЕЖДЕНИЙ ОБРАЗОВАНИЯ В ОБЛАСТИ ПАТРИОТИЧЕСКОГО ВОСПИТАНИЯ СРЕДСТВАМИ КРАЕВЕДЕНИЯ, МУЗЕЙНОЙ ПЕДАГОГИКИ. ИНТЕРАКТИВНАЯ ПЛАТФОРМА ПАТРИОТИЧЕСКОГО ВОСПИТАНИЯ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3030" y="195948"/>
            <a:ext cx="8004175" cy="1152525"/>
          </a:xfrm>
          <a:prstGeom prst="rect">
            <a:avLst/>
          </a:prstGeom>
          <a:noFill/>
          <a:ln>
            <a:noFill/>
          </a:ln>
        </p:spPr>
        <p:txBody>
          <a:bodyPr wrap="square" lIns="91411" tIns="91411" rIns="91411" bIns="91411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sz="1800" dirty="0" smtClean="0">
                <a:solidFill>
                  <a:schemeClr val="bg1"/>
                </a:solidFill>
                <a:ea typeface="+mn-ea"/>
              </a:rPr>
              <a:t>УЧРЕЖДЕНИЕ ОБРАЗОВАНИЯ </a:t>
            </a:r>
            <a:br>
              <a:rPr lang="ru-RU" sz="1800" dirty="0" smtClean="0">
                <a:solidFill>
                  <a:schemeClr val="bg1"/>
                </a:solidFill>
                <a:ea typeface="+mn-ea"/>
              </a:rPr>
            </a:br>
            <a:r>
              <a:rPr lang="ru-RU" sz="1800" dirty="0" smtClean="0">
                <a:solidFill>
                  <a:schemeClr val="bg1"/>
                </a:solidFill>
                <a:ea typeface="+mn-ea"/>
              </a:rPr>
              <a:t>«РЕСПУБЛИКАНСКИЙ ЦЕНТР ЭКОЛОГИИ И КРАЕВЕДЕНИЯ»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396" y="5442859"/>
            <a:ext cx="1200604" cy="1164092"/>
          </a:xfrm>
          <a:prstGeom prst="ellipse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38250" y="5720897"/>
            <a:ext cx="21605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b="1" dirty="0">
                <a:solidFill>
                  <a:srgbClr val="99FF66"/>
                </a:solidFill>
                <a:latin typeface="Constantia" pitchFamily="18" charset="0"/>
              </a:rPr>
              <a:t>www.rcek.by</a:t>
            </a:r>
          </a:p>
          <a:p>
            <a:pPr algn="ctr" eaLnBrk="1" hangingPunct="1"/>
            <a:r>
              <a:rPr lang="en-US" altLang="ru-RU" b="1" dirty="0">
                <a:solidFill>
                  <a:srgbClr val="99FF66"/>
                </a:solidFill>
                <a:latin typeface="Constantia" pitchFamily="18" charset="0"/>
              </a:rPr>
              <a:t>info@rcek.by</a:t>
            </a:r>
            <a:endParaRPr lang="ru-RU" altLang="ru-RU" dirty="0">
              <a:solidFill>
                <a:srgbClr val="99FF66"/>
              </a:solidFill>
            </a:endParaRPr>
          </a:p>
        </p:txBody>
      </p:sp>
      <p:sp>
        <p:nvSpPr>
          <p:cNvPr id="13" name="Rectangle 150"/>
          <p:cNvSpPr txBox="1">
            <a:spLocks noChangeArrowheads="1"/>
          </p:cNvSpPr>
          <p:nvPr/>
        </p:nvSpPr>
        <p:spPr bwMode="auto">
          <a:xfrm>
            <a:off x="4103916" y="5170716"/>
            <a:ext cx="4733699" cy="15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dirty="0" smtClean="0">
                <a:solidFill>
                  <a:schemeClr val="bg1"/>
                </a:solidFill>
                <a:latin typeface="+mn-lt"/>
              </a:rPr>
              <a:t>КРАВЕЦ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dirty="0" smtClean="0">
                <a:solidFill>
                  <a:schemeClr val="bg1"/>
                </a:solidFill>
                <a:latin typeface="+mn-lt"/>
              </a:rPr>
              <a:t>Александра Евгеньевна,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</a:rPr>
              <a:t>заведующий отделом краеведения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</a:rPr>
              <a:t>и патриотического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6078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377545"/>
            <a:ext cx="9144000" cy="1480457"/>
          </a:xfrm>
          <a:prstGeom prst="rect">
            <a:avLst/>
          </a:prstGeom>
          <a:noFill/>
        </p:spPr>
      </p:pic>
      <p:sp>
        <p:nvSpPr>
          <p:cNvPr id="33" name="Rectangle 9"/>
          <p:cNvSpPr>
            <a:spLocks noChangeArrowheads="1"/>
          </p:cNvSpPr>
          <p:nvPr/>
        </p:nvSpPr>
        <p:spPr bwMode="white">
          <a:xfrm>
            <a:off x="3384097" y="2123400"/>
            <a:ext cx="365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</a:rPr>
              <a:t>386 540 обучающихся 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7612450" y="5781595"/>
            <a:ext cx="45719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</a:rPr>
              <a:t>28 370 экологов</a:t>
            </a:r>
            <a:endParaRPr lang="en-US" altLang="ru-RU" sz="1600" dirty="0">
              <a:solidFill>
                <a:srgbClr val="11111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0332" y="56717"/>
            <a:ext cx="8488136" cy="10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ПРОФЕССИОНАЛЬНОЕ МАСТЕРСТВО ПЕДАГОГОВ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43" y="2642274"/>
            <a:ext cx="68186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еминары, семинары-практикумы руководителей музеев</a:t>
            </a: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краеведческие форумы</a:t>
            </a: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онкурсы профессионального мастерства </a:t>
            </a: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научно-практические конференции </a:t>
            </a: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круглые столы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педагогических работников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Республиканские методические объединения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4" descr="C:\Users\User\Desktop\Рисунок5.jpg"/>
          <p:cNvPicPr>
            <a:picLocks noChangeAspect="1" noChangeArrowheads="1"/>
          </p:cNvPicPr>
          <p:nvPr/>
        </p:nvPicPr>
        <p:blipFill>
          <a:blip r:embed="rId3"/>
          <a:srcRect t="89584"/>
          <a:stretch>
            <a:fillRect/>
          </a:stretch>
        </p:blipFill>
        <p:spPr bwMode="auto">
          <a:xfrm>
            <a:off x="132347" y="1865786"/>
            <a:ext cx="6581274" cy="719279"/>
          </a:xfrm>
          <a:prstGeom prst="rect">
            <a:avLst/>
          </a:prstGeom>
          <a:solidFill>
            <a:srgbClr val="8CD87A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3891" y="1850292"/>
            <a:ext cx="8879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Цель: обучение, повышение профессионального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уровня, трансляция передового эффективного опыта работы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s://rcek.by/wp-content/uploads/2021/03/IMG_2104-1024x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40" y="3345577"/>
            <a:ext cx="2960725" cy="200947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377545"/>
            <a:ext cx="9144000" cy="1480457"/>
          </a:xfrm>
          <a:prstGeom prst="rect">
            <a:avLst/>
          </a:prstGeom>
          <a:noFill/>
        </p:spPr>
      </p:pic>
      <p:sp>
        <p:nvSpPr>
          <p:cNvPr id="33" name="Rectangle 9"/>
          <p:cNvSpPr>
            <a:spLocks noChangeArrowheads="1"/>
          </p:cNvSpPr>
          <p:nvPr/>
        </p:nvSpPr>
        <p:spPr bwMode="white">
          <a:xfrm>
            <a:off x="3384097" y="2123400"/>
            <a:ext cx="365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</a:rPr>
              <a:t>386 540 обучающихся 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236841" y="3018749"/>
            <a:ext cx="21097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</a:rPr>
              <a:t>28 370 экологов</a:t>
            </a:r>
            <a:endParaRPr lang="en-US" altLang="ru-RU" sz="1600" dirty="0">
              <a:solidFill>
                <a:srgbClr val="11111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0332" y="56717"/>
            <a:ext cx="8488136" cy="10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КООРДИНАЦИЯ ДЕЯТЕЛЬНОСТИ МУЗЕЕВ УЧРЕЖДЕНИЙ ОБРАЗОВАНИЯ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92223094"/>
              </p:ext>
            </p:extLst>
          </p:nvPr>
        </p:nvGraphicFramePr>
        <p:xfrm>
          <a:off x="244345" y="2123400"/>
          <a:ext cx="49685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borbut\Downloads\33b64de34644e78e6297ef3cae34dce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16" y="3122095"/>
            <a:ext cx="3453599" cy="23023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67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0372" y="174173"/>
            <a:ext cx="6444342" cy="80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ИЗДАНИЯ О МУЗЕЯХ </a:t>
            </a:r>
            <a:b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УЧРЕЖДЕНИЙ ОБРАЗОВАНИЯ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7171" y="252621"/>
            <a:ext cx="3702082" cy="19680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" name="Picture 2" descr="C:\Users\User\Desktop\406.jpg"/>
          <p:cNvPicPr>
            <a:picLocks noChangeAspect="1" noChangeArrowheads="1"/>
          </p:cNvPicPr>
          <p:nvPr/>
        </p:nvPicPr>
        <p:blipFill>
          <a:blip r:embed="rId3"/>
          <a:srcRect t="12381" b="62381"/>
          <a:stretch>
            <a:fillRect/>
          </a:stretch>
        </p:blipFill>
        <p:spPr bwMode="auto">
          <a:xfrm rot="10800000">
            <a:off x="0" y="5595257"/>
            <a:ext cx="9144000" cy="1262744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2873829" y="1110343"/>
            <a:ext cx="2786743" cy="154577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185057" y="1382485"/>
            <a:ext cx="2394857" cy="2764971"/>
          </a:xfrm>
          <a:prstGeom prst="flowChartMultidocumen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272143" y="4103914"/>
            <a:ext cx="2394857" cy="2754086"/>
          </a:xfrm>
          <a:prstGeom prst="flowChartMultidocumen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2862942" y="2843440"/>
            <a:ext cx="6052456" cy="326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0975" indent="-180975">
              <a:lnSpc>
                <a:spcPts val="2000"/>
              </a:lnSpc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«Краеведческие музеи учреждений образования Республики Беларусь» </a:t>
            </a:r>
          </a:p>
          <a:p>
            <a:pPr marL="180975" indent="-180975">
              <a:lnSpc>
                <a:spcPts val="2000"/>
              </a:lnSpc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«Музеи боевой славы учреждений образования Республики Беларусь» </a:t>
            </a:r>
          </a:p>
          <a:p>
            <a:pPr marL="180975" indent="-180975">
              <a:lnSpc>
                <a:spcPts val="2000"/>
              </a:lnSpc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«Литературные музеи учреждений образования Республики Беларусь» </a:t>
            </a:r>
          </a:p>
          <a:p>
            <a:pPr marL="180975" indent="-180975">
              <a:lnSpc>
                <a:spcPts val="2000"/>
              </a:lnSpc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Справочник «Музеи учреждений образования Республики Беларусь» </a:t>
            </a:r>
          </a:p>
          <a:p>
            <a:pPr marL="180975" indent="-180975">
              <a:lnSpc>
                <a:spcPts val="2000"/>
              </a:lnSpc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«Народные музеи учреждений образования Республики Беларусь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41514" y="5976257"/>
            <a:ext cx="4571999" cy="6966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КРАЕВЕДЧЕСКИЕ </a:t>
            </a:r>
            <a:b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ПРОЕКТЫ</a:t>
            </a:r>
            <a:endParaRPr lang="ru-RU" sz="2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359228" y="282123"/>
            <a:ext cx="852351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ru-RU" altLang="ru-RU" sz="2400" b="1" dirty="0">
                <a:solidFill>
                  <a:schemeClr val="bg1"/>
                </a:solidFill>
              </a:rPr>
              <a:t>РЕСПУБЛИКАНСКИЙ ГРАЖДАНСКО-ПАТРИОТИЧЕСКИЙ ПРОЕКТ «СОБЕРИ БЕЛАРУСЬ В СВОЕМ СЕРДЦЕ» </a:t>
            </a:r>
            <a:endParaRPr lang="ru-RU" altLang="ru-RU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>(2018-2022)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1518" y="1752601"/>
            <a:ext cx="3870539" cy="27624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050093" y="1841425"/>
            <a:ext cx="3672408" cy="251031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13124" y="3714338"/>
            <a:ext cx="3252989" cy="210952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41514" y="5976257"/>
            <a:ext cx="4571999" cy="6966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КРАЕВЕДЧЕСКИЕ </a:t>
            </a:r>
            <a:b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ПРОЕКТЫ</a:t>
            </a:r>
            <a:endParaRPr lang="ru-RU" sz="2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359228" y="282123"/>
            <a:ext cx="852351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>РЕСПУБЛИКАНСКАЯ АКЦИЯ «ЛЮБИМ БЕЛАРУСЬ, </a:t>
            </a:r>
          </a:p>
          <a:p>
            <a:pPr algn="r">
              <a:lnSpc>
                <a:spcPct val="12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>ГОРДИМСЯ БЕЛАРУСЬЮ, ПУТЕШЕСТВУЕМ ПО БЕЛАРУСИ» (2020)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 </a:t>
            </a:r>
            <a:endParaRPr lang="ru-RU" alt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659231"/>
            <a:ext cx="2851158" cy="35160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5937" y="3222171"/>
            <a:ext cx="3474175" cy="288063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86" y="1654629"/>
            <a:ext cx="3886200" cy="262345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06.jpg"/>
          <p:cNvPicPr>
            <a:picLocks noChangeAspect="1" noChangeArrowheads="1"/>
          </p:cNvPicPr>
          <p:nvPr/>
        </p:nvPicPr>
        <p:blipFill>
          <a:blip r:embed="rId2"/>
          <a:srcRect t="12381" b="62381"/>
          <a:stretch>
            <a:fillRect/>
          </a:stretch>
        </p:blipFill>
        <p:spPr bwMode="auto">
          <a:xfrm rot="10800000">
            <a:off x="0" y="5127175"/>
            <a:ext cx="9144000" cy="173082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9228" y="282123"/>
            <a:ext cx="852351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>РЕЗУЛЬТАТЫ УЧАСТИЯ В РЕСПУБЛИКАНСКОЙ АКЦИИ</a:t>
            </a:r>
          </a:p>
          <a:p>
            <a:pPr algn="r">
              <a:lnSpc>
                <a:spcPct val="12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> «ЛЮБИМ БЕЛАРУСЬ, ГОРДИМСЯ БЕЛАРУСЬЮ, </a:t>
            </a:r>
          </a:p>
          <a:p>
            <a:pPr algn="r">
              <a:lnSpc>
                <a:spcPct val="12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>ПУТЕШЕСТВУЕМ ПО БЕЛАРУСИ» 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 </a:t>
            </a:r>
            <a:endParaRPr lang="ru-RU" alt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Блок-схема: несколько документов 24"/>
          <p:cNvSpPr/>
          <p:nvPr/>
        </p:nvSpPr>
        <p:spPr>
          <a:xfrm>
            <a:off x="174170" y="1578429"/>
            <a:ext cx="6150429" cy="3287485"/>
          </a:xfrm>
          <a:prstGeom prst="flowChartMultidocumen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381003" y="5040086"/>
            <a:ext cx="2166254" cy="1654629"/>
            <a:chOff x="2078" y="1680"/>
            <a:chExt cx="1615" cy="1615"/>
          </a:xfrm>
        </p:grpSpPr>
        <p:sp>
          <p:nvSpPr>
            <p:cNvPr id="2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56"/>
            <p:cNvSpPr>
              <a:spLocks noChangeArrowheads="1"/>
            </p:cNvSpPr>
            <p:nvPr/>
          </p:nvSpPr>
          <p:spPr bwMode="gray">
            <a:xfrm>
              <a:off x="2249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58"/>
            <p:cNvSpPr>
              <a:spLocks noChangeArrowheads="1"/>
            </p:cNvSpPr>
            <p:nvPr/>
          </p:nvSpPr>
          <p:spPr bwMode="gray">
            <a:xfrm>
              <a:off x="2337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3" name="Блок-схема: несколько документов 32"/>
          <p:cNvSpPr/>
          <p:nvPr/>
        </p:nvSpPr>
        <p:spPr>
          <a:xfrm>
            <a:off x="2862943" y="3429000"/>
            <a:ext cx="6128656" cy="3287485"/>
          </a:xfrm>
          <a:prstGeom prst="flowChartMultidocumen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943599" y="2405742"/>
            <a:ext cx="3200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СОЗДАНЫ ТВОРЧЕСКИЕ ПРОЕКТЫ, ВИДЕОРОЛИКИ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 ФОТОРАБОТЫ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3533</TotalTime>
  <Words>1101</Words>
  <Application>Microsoft Office PowerPoint</Application>
  <PresentationFormat>Экран (4:3)</PresentationFormat>
  <Paragraphs>230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Constantia</vt:lpstr>
      <vt:lpstr>Franklin Gothic Demi</vt:lpstr>
      <vt:lpstr>Monotype Corsiva</vt:lpstr>
      <vt:lpstr>Roboto Condensed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ИЗДАНИЯ О МУЗЕЯХ  УЧРЕЖДЕНИЙ ОБРАЗОВАНИЯ</vt:lpstr>
      <vt:lpstr>КРАЕВЕДЧЕСКИЕ                          ПРОЕКТЫ</vt:lpstr>
      <vt:lpstr>КРАЕВЕДЧЕСКИЕ                          ПРОЕКТЫ</vt:lpstr>
      <vt:lpstr>Презентация PowerPoint</vt:lpstr>
      <vt:lpstr>ТУРИСТСКО-ЭКСКУРСИОННАЯ ДЕЯТЕЛЬНОСТЬ</vt:lpstr>
      <vt:lpstr>Презентация PowerPoint</vt:lpstr>
      <vt:lpstr>Презентация PowerPoint</vt:lpstr>
      <vt:lpstr>КРАЕВЕДЧЕСКИЕ                         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251</cp:revision>
  <dcterms:created xsi:type="dcterms:W3CDTF">2014-09-29T12:30:26Z</dcterms:created>
  <dcterms:modified xsi:type="dcterms:W3CDTF">2021-08-18T19:44:19Z</dcterms:modified>
</cp:coreProperties>
</file>